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84" r:id="rId8"/>
    <p:sldId id="289" r:id="rId9"/>
    <p:sldId id="261" r:id="rId10"/>
    <p:sldId id="282" r:id="rId11"/>
    <p:sldId id="283" r:id="rId12"/>
    <p:sldId id="290" r:id="rId13"/>
    <p:sldId id="29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3" r:id="rId22"/>
    <p:sldId id="285" r:id="rId23"/>
    <p:sldId id="286" r:id="rId24"/>
    <p:sldId id="270" r:id="rId25"/>
    <p:sldId id="271" r:id="rId26"/>
    <p:sldId id="287" r:id="rId27"/>
    <p:sldId id="288" r:id="rId28"/>
    <p:sldId id="272" r:id="rId29"/>
    <p:sldId id="279" r:id="rId30"/>
    <p:sldId id="280" r:id="rId31"/>
    <p:sldId id="275" r:id="rId3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9" autoAdjust="0"/>
    <p:restoredTop sz="94660"/>
  </p:normalViewPr>
  <p:slideViewPr>
    <p:cSldViewPr>
      <p:cViewPr varScale="1">
        <p:scale>
          <a:sx n="53" d="100"/>
          <a:sy n="53" d="100"/>
        </p:scale>
        <p:origin x="1310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ownloads\familias_plasti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r="8725" b="6875"/>
          <a:stretch/>
        </p:blipFill>
        <p:spPr bwMode="auto">
          <a:xfrm>
            <a:off x="0" y="0"/>
            <a:ext cx="9245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0592" y="116632"/>
            <a:ext cx="8784976" cy="252028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</a:b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</a:b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МКДОУ «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Новокохановский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детский сад»</a:t>
            </a:r>
            <a:b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Кизлярского района РД</a:t>
            </a:r>
            <a:r>
              <a:rPr lang="ru-RU" sz="20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</a:b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Пластилинография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 -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как метод развития мелкой моторики.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</a:b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57884" y="5072074"/>
            <a:ext cx="3096344" cy="1584176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Подготовила: воспитатель </a:t>
            </a:r>
          </a:p>
          <a:p>
            <a:pPr algn="r"/>
            <a:r>
              <a:rPr lang="ru-RU" sz="2000" b="1" dirty="0" err="1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Абдулманапова</a:t>
            </a:r>
            <a:r>
              <a:rPr lang="ru-RU" sz="2000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Асият</a:t>
            </a:r>
            <a:r>
              <a:rPr lang="ru-RU" sz="2000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r"/>
            <a:r>
              <a:rPr lang="ru-RU" sz="2000" b="1" dirty="0" err="1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Абдурахмангаджиевна</a:t>
            </a:r>
            <a:endParaRPr lang="ru-RU" sz="2000" b="1" dirty="0">
              <a:ln w="1778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4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4" y="-244173"/>
            <a:ext cx="9144000" cy="710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216" y="188640"/>
            <a:ext cx="8229600" cy="1426170"/>
          </a:xfrm>
        </p:spPr>
        <p:txBody>
          <a:bodyPr/>
          <a:lstStyle/>
          <a:p>
            <a:r>
              <a:rPr lang="ru-RU" sz="2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«Азбука лепки» - приём скатывания формы шара: играем с пластилином в «Волшебный колобок»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5292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9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" y="0"/>
            <a:ext cx="9143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4" descr="Преобразование шар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260648"/>
            <a:ext cx="4589331" cy="609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оздание шарообразной формы"/>
          <p:cNvPicPr>
            <a:picLocks noChangeAspect="1" noChangeArrowheads="1"/>
          </p:cNvPicPr>
          <p:nvPr/>
        </p:nvPicPr>
        <p:blipFill>
          <a:blip r:embed="rId4"/>
          <a:srcRect t="6316" b="4561"/>
          <a:stretch>
            <a:fillRect/>
          </a:stretch>
        </p:blipFill>
        <p:spPr bwMode="auto">
          <a:xfrm>
            <a:off x="4716016" y="1772816"/>
            <a:ext cx="42825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401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25063" cy="760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0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5875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179512" y="1052736"/>
            <a:ext cx="38884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КОМБИНИРОВАННЫЙ СПОСОБ  ЛЕПКИ</a:t>
            </a: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E:\ПЕРЕПОДГОТОВКА\Мет-ка. обуч. изодеяте-сти детей с ОПФР\картинки - лепка\лошад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10" y="3423131"/>
            <a:ext cx="4481654" cy="334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ПЕРЕПОДГОТОВКА\Мет-ка. обуч. изодеяте-сти детей с ОПФР\картинки - лепка\кр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54" y="232520"/>
            <a:ext cx="4654706" cy="662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7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Примазывание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HP\Downloads\471b7063424f2265f122a55d9f3d07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372461" cy="2269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HP\Downloads\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394318"/>
            <a:ext cx="3436186" cy="2215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HP\Downloads\68c8b0f20633bd0e39efee449b50423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 bwMode="auto">
          <a:xfrm>
            <a:off x="2702119" y="3861048"/>
            <a:ext cx="4401475" cy="2824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721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07"/>
            <a:ext cx="9144000" cy="693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МОЗАИЧНАЯ ПЛАСТИЛИНОГРАФИЯ (ПЛАСТИЛИНОВАЯ МОЗАИКА)  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ИЗОБРАЖЕНИЕ ЛЕПНОЙ КАРТИНЫ НА ГОРИЗОНТАЛЬНОЙ ПОВЕРХНОСТИ С ПОМОЩЬЮ ШАРИКОВ ИЗ ПЛАСТИЛИНА.</a:t>
            </a:r>
            <a:r>
              <a:rPr lang="ru-RU" sz="1800" b="1" i="1" dirty="0">
                <a:solidFill>
                  <a:srgbClr val="B32C1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>
                <a:solidFill>
                  <a:srgbClr val="B32C1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 descr="G:\пластилинография\IMG_39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r="4795"/>
          <a:stretch/>
        </p:blipFill>
        <p:spPr bwMode="auto">
          <a:xfrm>
            <a:off x="3059832" y="1581360"/>
            <a:ext cx="2614281" cy="3855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3407" r="2902" b="2363"/>
          <a:stretch/>
        </p:blipFill>
        <p:spPr bwMode="auto">
          <a:xfrm>
            <a:off x="323527" y="1579078"/>
            <a:ext cx="2318219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10841" r="16036" b="4286"/>
          <a:stretch/>
        </p:blipFill>
        <p:spPr bwMode="auto">
          <a:xfrm>
            <a:off x="6174670" y="1317431"/>
            <a:ext cx="2376264" cy="2857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9" b="8991"/>
          <a:stretch/>
        </p:blipFill>
        <p:spPr bwMode="auto">
          <a:xfrm rot="16200000">
            <a:off x="353477" y="3958284"/>
            <a:ext cx="2376263" cy="2436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4" descr="D:\Юля-2\Все о пластилине\Пластилиновые поделки\vOanlvSiloY.jpg"/>
          <p:cNvPicPr>
            <a:picLocks noChangeAspect="1" noChangeArrowheads="1"/>
          </p:cNvPicPr>
          <p:nvPr/>
        </p:nvPicPr>
        <p:blipFill rotWithShape="1">
          <a:blip r:embed="rId7" cstate="screen"/>
          <a:srcRect t="2700"/>
          <a:stretch/>
        </p:blipFill>
        <p:spPr bwMode="auto">
          <a:xfrm>
            <a:off x="5868144" y="4402734"/>
            <a:ext cx="2989316" cy="2068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44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Надавливание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пластилинография\IMG_39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12731" r="5055" b="8346"/>
          <a:stretch/>
        </p:blipFill>
        <p:spPr bwMode="auto">
          <a:xfrm>
            <a:off x="323528" y="1168151"/>
            <a:ext cx="3888432" cy="2691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HP\Downloads\4(39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 r="5167" b="5491"/>
          <a:stretch/>
        </p:blipFill>
        <p:spPr bwMode="auto">
          <a:xfrm>
            <a:off x="6444208" y="4262949"/>
            <a:ext cx="2520279" cy="2337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HP\Downloads\7bd2e1a40e173d3ae28056f522bb578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r="19366"/>
          <a:stretch/>
        </p:blipFill>
        <p:spPr bwMode="auto">
          <a:xfrm>
            <a:off x="273451" y="4103007"/>
            <a:ext cx="2388637" cy="2497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HP\Downloads\kxWa9SjoLL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6686" r="3654" b="11656"/>
          <a:stretch/>
        </p:blipFill>
        <p:spPr bwMode="auto">
          <a:xfrm>
            <a:off x="4486376" y="1168151"/>
            <a:ext cx="4195883" cy="2691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 descr="C:\Users\Admin\AppData\Local\Microsoft\Windows\INetCache\Content.Word\IMG_20210929_10462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502"/>
          <a:stretch/>
        </p:blipFill>
        <p:spPr bwMode="auto">
          <a:xfrm>
            <a:off x="2644957" y="4191918"/>
            <a:ext cx="3862045" cy="22546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0696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Размазывание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HP\Downloads\p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5"/>
          <a:stretch/>
        </p:blipFill>
        <p:spPr bwMode="auto">
          <a:xfrm>
            <a:off x="277484" y="1052736"/>
            <a:ext cx="3508441" cy="2589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HP\Downloads\mkp_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19406"/>
            <a:ext cx="3238500" cy="2522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HP\Downloads\detsad-386594-14487410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48" y="3978393"/>
            <a:ext cx="3390875" cy="254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 descr="C:\Users\Admin\AppData\Local\Microsoft\Windows\INetCache\Content.Word\IMG_20220315_10542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1" y="3852455"/>
            <a:ext cx="4283124" cy="258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4827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Лепка из колбасок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Downloads\1455910943_po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9" y="995248"/>
            <a:ext cx="1970981" cy="2444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HP\Downloads\5542_28e53f3ed89c142e7f0f595b2d63762f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88" y="999560"/>
            <a:ext cx="3330117" cy="3346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64"/>
          <a:stretch/>
        </p:blipFill>
        <p:spPr>
          <a:xfrm>
            <a:off x="6422729" y="999560"/>
            <a:ext cx="2538735" cy="2520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HP\Downloads\DSCF272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8" r="19447" b="9167"/>
          <a:stretch/>
        </p:blipFill>
        <p:spPr bwMode="auto">
          <a:xfrm>
            <a:off x="6733586" y="3801565"/>
            <a:ext cx="2227878" cy="2882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3108" r="1400" b="2337"/>
          <a:stretch/>
        </p:blipFill>
        <p:spPr bwMode="auto">
          <a:xfrm>
            <a:off x="119192" y="3817019"/>
            <a:ext cx="2419613" cy="1697211"/>
          </a:xfrm>
          <a:prstGeom prst="round2DiagRect">
            <a:avLst>
              <a:gd name="adj1" fmla="val 16667"/>
              <a:gd name="adj2" fmla="val 177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4" descr="D:\Юля-2\image-12.jpeg"/>
          <p:cNvPicPr>
            <a:picLocks noChangeAspect="1" noChangeArrowheads="1"/>
          </p:cNvPicPr>
          <p:nvPr/>
        </p:nvPicPr>
        <p:blipFill rotWithShape="1">
          <a:blip r:embed="rId8" cstate="screen"/>
          <a:srcRect l="3616" t="5049"/>
          <a:stretch/>
        </p:blipFill>
        <p:spPr bwMode="auto">
          <a:xfrm>
            <a:off x="2997276" y="4656446"/>
            <a:ext cx="3149447" cy="1854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8923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Лепка с использованием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природного 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материала          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pic>
        <p:nvPicPr>
          <p:cNvPr id="2050" name="Picture 2" descr="G:\творчество детей\поделки и рисунки\вика коробов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7" t="17750" r="18364" b="19796"/>
          <a:stretch/>
        </p:blipFill>
        <p:spPr bwMode="auto">
          <a:xfrm>
            <a:off x="299610" y="1369911"/>
            <a:ext cx="1872208" cy="2330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HP\Downloads\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80928"/>
            <a:ext cx="3984104" cy="2988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G:\пластилинография\IMG_20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0" r="10554"/>
          <a:stretch/>
        </p:blipFill>
        <p:spPr bwMode="auto">
          <a:xfrm>
            <a:off x="6804248" y="1369911"/>
            <a:ext cx="1944216" cy="2059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99333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рисунки для презент\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" y="0"/>
            <a:ext cx="92293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579296" cy="6048672"/>
          </a:xfrm>
        </p:spPr>
        <p:txBody>
          <a:bodyPr>
            <a:normAutofit/>
          </a:bodyPr>
          <a:lstStyle/>
          <a:p>
            <a:pPr marL="540000"/>
            <a:r>
              <a:rPr lang="ru-RU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Каждое новое </a:t>
            </a:r>
            <a:r>
              <a:rPr lang="ru-RU" sz="3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ru-RU" sz="3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творческое начинание </a:t>
            </a:r>
            <a:r>
              <a:rPr lang="ru-RU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ru-RU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для человека – это не просто умение, навыки, опыт: это еще и способ развития мыслительной активности, согласно взаимосвязи «рука – мозг».</a:t>
            </a:r>
            <a:r>
              <a:rPr lang="ru-RU" dirty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3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Отпечатки и рельефный рисунок стекой 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pic>
        <p:nvPicPr>
          <p:cNvPr id="4098" name="Picture 2" descr="C:\Users\HP\Downloads\image_32448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" b="5499"/>
          <a:stretch/>
        </p:blipFill>
        <p:spPr bwMode="auto">
          <a:xfrm>
            <a:off x="3995936" y="1861660"/>
            <a:ext cx="4811690" cy="4317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HP\Downloads\83dad1b35baee1544b489ec0c8b11cad.jp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t="4492" r="4706" b="4655"/>
          <a:stretch/>
        </p:blipFill>
        <p:spPr bwMode="auto">
          <a:xfrm>
            <a:off x="594078" y="1844824"/>
            <a:ext cx="3052989" cy="4317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153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50" y="2003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Трафаретное рисование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pic>
        <p:nvPicPr>
          <p:cNvPr id="2050" name="Picture 2" descr="C:\Users\HP\Downloads\125978509_Risovanie_plastilinom_shablony_dlya_plastilina_detyam_skachat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226" y="4494312"/>
            <a:ext cx="3289548" cy="2171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HP\Downloads\57b92f2876df274aa9eb3270dcd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66" y="1052736"/>
            <a:ext cx="2520867" cy="3242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790336"/>
            <a:ext cx="2372881" cy="3317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3" t="5748" r="6305" b="7417"/>
          <a:stretch/>
        </p:blipFill>
        <p:spPr>
          <a:xfrm>
            <a:off x="6444208" y="1790336"/>
            <a:ext cx="2448271" cy="3316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300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249238"/>
            <a:ext cx="9255126" cy="702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Комбинированный спосо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5564" y="-91737"/>
            <a:ext cx="9255127" cy="6858000"/>
          </a:xfrm>
          <a:prstGeom prst="rect">
            <a:avLst/>
          </a:prstGeom>
          <a:noFill/>
        </p:spPr>
      </p:pic>
      <p:pic>
        <p:nvPicPr>
          <p:cNvPr id="5" name="Рисунок 4" descr="C:\Users\Admin\AppData\Local\Microsoft\Windows\INetCache\Content.Word\IMG_20220224_1102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09120"/>
            <a:ext cx="3906316" cy="2226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4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688"/>
            <a:ext cx="9144000" cy="702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36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Примазывание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 процарапыванием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HP\Downloads\43004_html_m79cd44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76" y="1427001"/>
            <a:ext cx="3412361" cy="255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HP\Downloads\image_41138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1" r="5019" b="4717"/>
          <a:stretch/>
        </p:blipFill>
        <p:spPr bwMode="auto">
          <a:xfrm>
            <a:off x="5148064" y="1844824"/>
            <a:ext cx="3112159" cy="3990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HP\Downloads\7bc3f6f2c07b715abad46fba1d4c89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40337"/>
            <a:ext cx="3440961" cy="2292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97831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745"/>
            <a:ext cx="9252520" cy="70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460" y="17760"/>
            <a:ext cx="8229600" cy="1714202"/>
          </a:xfrm>
        </p:spPr>
        <p:txBody>
          <a:bodyPr>
            <a:normAutofit fontScale="90000"/>
          </a:bodyPr>
          <a:lstStyle/>
          <a:p>
            <a:pPr lvl="0"/>
            <a:r>
              <a:rPr lang="ru-RU" sz="2200" b="1" i="1" dirty="0" smtClean="0">
                <a:solidFill>
                  <a:srgbClr val="B32C16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B32C16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200" b="1" i="1" dirty="0">
                <a:solidFill>
                  <a:srgbClr val="B32C16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200" b="1" i="1" dirty="0">
                <a:solidFill>
                  <a:srgbClr val="B32C16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B32C16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B32C16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МНОГОСЛОЙНАЯ </a:t>
            </a:r>
            <a:r>
              <a:rPr lang="ru-RU" sz="22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ПЛАСТИЛИНОГРАФИЯ – МИЛЛЕФИОРИ - </a:t>
            </a:r>
            <a:br>
              <a:rPr lang="ru-RU" sz="22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2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ОБЪЕМНОЕ ИЗОБРАЖЕНИЕ ЛЕПНОЙ КАРТИНЫ  НА  ГОРИЗОНТАЛЬНОЙ ПОВЕРХНОСТИ, С ПОСЛЕДОВАТЕЛЬНЫМ НАНЕСЕНИЕМ СЛОЕВ.</a:t>
            </a:r>
            <a:r>
              <a:rPr lang="ru-RU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02" y="1356638"/>
            <a:ext cx="3861558" cy="2897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849" y="1307359"/>
            <a:ext cx="235144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227" descr="alt"/>
          <p:cNvPicPr>
            <a:picLocks noChangeAspect="1" noChangeArrowheads="1"/>
          </p:cNvPicPr>
          <p:nvPr/>
        </p:nvPicPr>
        <p:blipFill rotWithShape="1">
          <a:blip r:embed="rId5" cstate="screen"/>
          <a:srcRect l="11251" t="17044" r="16548" b="10950"/>
          <a:stretch/>
        </p:blipFill>
        <p:spPr bwMode="auto">
          <a:xfrm>
            <a:off x="5004048" y="4632556"/>
            <a:ext cx="2528243" cy="2309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225" descr="alt"/>
          <p:cNvPicPr>
            <a:picLocks noChangeAspect="1" noChangeArrowheads="1"/>
          </p:cNvPicPr>
          <p:nvPr/>
        </p:nvPicPr>
        <p:blipFill rotWithShape="1">
          <a:blip r:embed="rId6" cstate="screen"/>
          <a:srcRect l="5836" t="7058" r="7255" b="5468"/>
          <a:stretch/>
        </p:blipFill>
        <p:spPr bwMode="auto">
          <a:xfrm>
            <a:off x="1979712" y="4632556"/>
            <a:ext cx="2323070" cy="2024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82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Модульная леп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98" y="-144016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Admin\AppData\Local\Microsoft\Windows\INetCache\Content.Word\IMG_20220329_0933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2191658"/>
            <a:ext cx="3150029" cy="2115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9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Пластический спосо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AppData\Local\Microsoft\Windows\INetCache\Content.Word\IMG_20220202_1058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420716" cy="282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9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" y="0"/>
            <a:ext cx="9143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пластилиновой стружкой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04622"/>
            <a:ext cx="2490344" cy="33204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1124744"/>
            <a:ext cx="2538452" cy="33832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 descr="C:\Users\HP\Downloads\-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253" y="3459832"/>
            <a:ext cx="4638717" cy="30963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376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рисунки для презент\1b5d010720c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790632"/>
              </p:ext>
            </p:extLst>
          </p:nvPr>
        </p:nvGraphicFramePr>
        <p:xfrm>
          <a:off x="2123728" y="827934"/>
          <a:ext cx="6840760" cy="581933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776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3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059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Розовый (для лепки рук, ног, лица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1/5 красного + 4/5 белого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Темно-серый (для лепки волка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3/5 черного + 2/5 белого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Светло-серый (для лепки зайчика) 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7/8 белого + 1/8 черного</a:t>
                      </a:r>
                    </a:p>
                    <a:p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Салатовый (травянистый) 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1/2 зеленого + 1/2 желтого</a:t>
                      </a:r>
                    </a:p>
                    <a:p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Comic Sans MS" pitchFamily="66" charset="0"/>
                        </a:rPr>
                        <a:t>Светло-зеленый(для листочков) 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1/3 желтого + 2/3 зеленого. </a:t>
                      </a:r>
                    </a:p>
                    <a:p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Фиолетовый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1/3 красного + 3/3 синего.</a:t>
                      </a:r>
                    </a:p>
                    <a:p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Оранжевый   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1/5 красного   +   4/5 желтого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Розовый   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1/5 красного   +   4/5 белого</a:t>
                      </a:r>
                      <a:endParaRPr lang="ru-RU" sz="1400" b="1" dirty="0" smtClean="0">
                        <a:latin typeface="Comic Sans MS" pitchFamily="66" charset="0"/>
                      </a:endParaRPr>
                    </a:p>
                    <a:p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Коричневый  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  <a:latin typeface="Comic Sans MS" pitchFamily="66" charset="0"/>
                        </a:rPr>
                        <a:t>1/5 красного   +   3/5 желтого   +   1/5 черного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Comic Sans MS" pitchFamily="66" charset="0"/>
                        </a:rPr>
                        <a:t>Мраморный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валики из пластилина разных цветов скручивают в жгут и слегка перемешивают, не допуская полного поглощения цветов</a:t>
                      </a:r>
                      <a:endParaRPr lang="ru-RU" sz="1400" b="1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</a:rPr>
              <a:t>Таблица смешивания цветов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388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64"/>
            <a:ext cx="9144000" cy="686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848872" cy="619268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имеет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два смысловых корня: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Comic Sans MS" panose="030F0702030302020204" pitchFamily="66" charset="0"/>
              </a:rPr>
              <a:t/>
            </a:r>
            <a:br>
              <a:rPr lang="ru-RU" sz="3600" dirty="0">
                <a:latin typeface="Comic Sans MS" panose="030F0702030302020204" pitchFamily="66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467544" y="1700808"/>
            <a:ext cx="7848872" cy="648072"/>
          </a:xfrm>
          <a:prstGeom prst="round2Same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ПЛАСТИЛИН</a:t>
            </a:r>
            <a:r>
              <a:rPr kumimoji="0" lang="ru-RU" sz="4800" b="1" i="1" u="none" strike="noStrike" kern="0" cap="none" spc="0" normalizeH="0" baseline="0" noProof="0" dirty="0" smtClean="0">
                <a:ln w="245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</a:t>
            </a:r>
            <a:r>
              <a:rPr kumimoji="0" lang="ru-RU" sz="4800" b="1" i="1" u="none" strike="noStrike" kern="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ГРАФИЯ</a:t>
            </a:r>
            <a:endParaRPr kumimoji="0" lang="ru-RU" sz="4800" b="1" i="0" u="none" strike="noStrike" kern="0" cap="none" spc="0" normalizeH="0" baseline="0" noProof="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entury Schoolbook"/>
              <a:ea typeface="+mn-ea"/>
            </a:endParaRPr>
          </a:p>
        </p:txBody>
      </p:sp>
      <p:sp>
        <p:nvSpPr>
          <p:cNvPr id="5" name="Стрелка вниз 4"/>
          <p:cNvSpPr/>
          <p:nvPr/>
        </p:nvSpPr>
        <p:spPr>
          <a:xfrm rot="865062">
            <a:off x="2035597" y="2935011"/>
            <a:ext cx="627387" cy="1685069"/>
          </a:xfrm>
          <a:prstGeom prst="downArrow">
            <a:avLst/>
          </a:prstGeom>
          <a:solidFill>
            <a:srgbClr val="7598D9">
              <a:lumMod val="60000"/>
              <a:lumOff val="40000"/>
            </a:srgbClr>
          </a:solidFill>
          <a:ln w="25400" cap="flat" cmpd="sng" algn="ctr">
            <a:solidFill>
              <a:srgbClr val="AEBAD5">
                <a:lumMod val="60000"/>
                <a:lumOff val="4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16884"/>
            <a:ext cx="1018667" cy="19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81128"/>
            <a:ext cx="3192091" cy="211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152" y="4509120"/>
            <a:ext cx="340836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95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P\Downloads\56ca791654e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63500"/>
            <a:ext cx="9191626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6250706"/>
          </a:xfrm>
        </p:spPr>
        <p:txBody>
          <a:bodyPr>
            <a:normAutofit fontScale="90000"/>
          </a:bodyPr>
          <a:lstStyle/>
          <a:p>
            <a:pPr marL="2520000"/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Истоки способностей и дарования детей на кончиках их пальцев. От них, образно говоря, идут тончайшие ручейки, которые питают источник творческой мысли. Чем больше уверенности в движениях детской руки, тем тоньше взаимодействие руки с орудием труда, сложнее движения, необходимые для взаимодействия, ярче творческая стихия детского разума. Чем больше мастерства в детской руке, тем умнее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ребенок... </a:t>
            </a:r>
            <a:b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                                                </a:t>
            </a:r>
            <a:r>
              <a:rPr lang="ru-RU" sz="24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В.А.Сухомлинский</a:t>
            </a:r>
            <a:r>
              <a:rPr lang="ru-RU" dirty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11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HP\Downloads\56ca791654e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63500"/>
            <a:ext cx="9191626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304316"/>
            <a:ext cx="8517632" cy="16287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СПАСИБО </a:t>
            </a:r>
            <a:b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840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ownloads\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460" y="332656"/>
            <a:ext cx="5572708" cy="5976664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  <a:r>
              <a:rPr lang="ru-RU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ru-RU" sz="3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используемые </a:t>
            </a:r>
            <a:r>
              <a:rPr lang="ru-RU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1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r>
              <a:rPr lang="ru-RU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Картон (однотонный или цветной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Дерево, стекло или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пластик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Набор пластилина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Дощечки для пластилина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Стека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Влажная и бумажная салфетка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Лак бесцветный для волос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Шприц без иголки, тёрка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Природный или бросовый материал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Ручки, карандаши, ватные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палочки.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Баночка с водой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Скалка и тонкая проволока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или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канцелярский нож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HP\Downloads\0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517" y="2908466"/>
            <a:ext cx="2471496" cy="185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P\Downloads\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517" y="4931909"/>
            <a:ext cx="2471496" cy="18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P\Downloads\8278_b6b86f02b7d96b7dd3db3eadac471ed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517" y="764704"/>
            <a:ext cx="2483017" cy="19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27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ownloads\56a5c0bc7ee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95" y="0"/>
            <a:ext cx="9196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6048672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 и приёмы, используемые в работе 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пластилином:</a:t>
            </a:r>
            <a:r>
              <a:rPr lang="ru-RU" sz="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 способов, уточнение приёмов выполнения работы взрослым с подробным объяснением; поэтапный показ или показ с привлечением детей;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использование литературного ряда (стихи, загадки, поговорки, и т.д.); фонограмм;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игровые приёмы;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индивидуальная работа с детьми, совместная деятельность взрослого и ребёнка;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обследование, рассматривание, наблюдение.</a:t>
            </a:r>
            <a:r>
              <a:rPr lang="ru-RU" dirty="0">
                <a:latin typeface="Comic Sans MS" panose="030F0702030302020204" pitchFamily="66" charset="0"/>
              </a:rPr>
              <a:t/>
            </a:r>
            <a:br>
              <a:rPr lang="ru-RU" dirty="0">
                <a:latin typeface="Comic Sans MS" panose="030F0702030302020204" pitchFamily="66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5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12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48680"/>
            <a:ext cx="77048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/>
              </a:rPr>
              <a:t>Лепка: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/>
              </a:rPr>
              <a:t>Развивает у детей наблюдательность, чувство осязания;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/>
              </a:rPr>
              <a:t>Вырабатывает более полные образные представления;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/>
              </a:rPr>
              <a:t>Укрепляет зрительную память, мелкую мускулатуру рук;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/>
              </a:rPr>
              <a:t>Развивает воображение и творческие способности;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/>
              </a:rPr>
              <a:t>Отвечает возрастным особенностям детей, удовлетворяя их потребность в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0572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806"/>
            <a:ext cx="9144000" cy="712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274638"/>
            <a:ext cx="8496944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ЗАДАЧИ РЕШАЕТ ПЛАСТИЛИНОГРАФИЯ?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179512" y="908720"/>
            <a:ext cx="3528392" cy="1368152"/>
          </a:xfrm>
          <a:prstGeom prst="round2Same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777C8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СНЯТИЕ ИЗЛИШНЕГО НАПРЯЖЕНИЯ, РАЗВИТИЕ СПОСОБНОСТИ КОНТРОЛИРОВАТЬ ДВИЖЕНИЯ ПАЛЬЦЕВ РУК</a:t>
            </a:r>
            <a:r>
              <a:rPr kumimoji="0" lang="ru-RU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777C8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4831632" y="877921"/>
            <a:ext cx="3888432" cy="1584176"/>
          </a:xfrm>
          <a:prstGeom prst="round2Same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777C8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УЛУЧШЕНИЕ РЕЧЕВОГО РАЗВИТИЯ ДЕТЕЙ, ФОРМИРОВАНИЕ ПОЛОЖИТЕЛЬНЫХ НАВЫКОВ КОММУНИКАТИВНОГО ОБЩЕНИЯ С СО СВЕРСТНИКАМИ</a:t>
            </a:r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179512" y="2564904"/>
            <a:ext cx="1961996" cy="1199258"/>
          </a:xfrm>
          <a:prstGeom prst="round2Same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777C8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ФОРМИРОВАНИЕ ЭЛЕМЕНТАРНЫХ НАВЫКОВ САМОКОНТРОЛЯ</a:t>
            </a:r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2915816" y="2756050"/>
            <a:ext cx="3168352" cy="1008112"/>
          </a:xfrm>
          <a:prstGeom prst="round2Same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small" spc="0" normalizeH="0" baseline="0" noProof="0" dirty="0" smtClean="0">
                <a:ln>
                  <a:noFill/>
                </a:ln>
                <a:solidFill>
                  <a:srgbClr val="777C8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6641576" y="3068360"/>
            <a:ext cx="2178896" cy="577263"/>
          </a:xfrm>
          <a:prstGeom prst="round2Same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777C8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РАЗВИТИЕ ОБЩЕЙ И МЕЛКОЙ МОТОРИКИ</a:t>
            </a:r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163920" y="4005064"/>
            <a:ext cx="2628292" cy="490755"/>
          </a:xfrm>
          <a:prstGeom prst="round2Same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777C8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РАЗВИТИЕ ВОЛЕВОГО УСИЛИЯ</a:t>
            </a: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971600" y="4719602"/>
            <a:ext cx="2880320" cy="504056"/>
          </a:xfrm>
          <a:prstGeom prst="round2Same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777C8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РАЗВИТИЕ МЫШЛЕНИЯ</a:t>
            </a:r>
          </a:p>
        </p:txBody>
      </p:sp>
      <p:sp>
        <p:nvSpPr>
          <p:cNvPr id="13" name="Прямоугольник с двумя скругленными соседними углами 12"/>
          <p:cNvSpPr/>
          <p:nvPr/>
        </p:nvSpPr>
        <p:spPr>
          <a:xfrm>
            <a:off x="6096132" y="3861048"/>
            <a:ext cx="3059832" cy="1362610"/>
          </a:xfrm>
          <a:prstGeom prst="round2Same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777C8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ПОМОЩЬ В ПОЛУЧЕНИИ ИНФОРМАЦИИ О РАЗНООБРАЗИИ ОКРУЖАЮЩЕГО МИРА, УТОЧНЕНИЕ ПРЕДСТАВЛЕНИЙ О ЦВЕТЕ, ФОРМЕ И РАЗМЕРЕ ПРЕДМЕТОВ, РАЗВИТИЕ ВООБРАЖЕНИЯ.</a:t>
            </a:r>
          </a:p>
        </p:txBody>
      </p:sp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1367644" y="5517232"/>
            <a:ext cx="4968552" cy="864096"/>
          </a:xfrm>
          <a:prstGeom prst="round2Same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777C8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ТАКАЯ ДЕЯТЕЛЬНОСТЬ ИНТЕРЕСНА, РАЗНООБРАЗНО И В БОЛЬШИНСТВЕ СЛУЧАЕВ НЕ ТРЕБУЕТ ОТ ДЕТЕЙ ВЫСОКОГО УРОВНЯ РАЗВИТИЯ НАВЫКОВ. ПОЭТОМУ ДЕТИ  С УДОВОЛЬСТВИЕМ ВЫПОЛНЯЮТ ЗАДАНИЯ.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4543939" y="3856469"/>
            <a:ext cx="280183" cy="1494458"/>
          </a:xfrm>
          <a:prstGeom prst="downArrow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3443637" y="3835377"/>
            <a:ext cx="264267" cy="828034"/>
          </a:xfrm>
          <a:prstGeom prst="downArrow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Стрелка углом вверх 16"/>
          <p:cNvSpPr/>
          <p:nvPr/>
        </p:nvSpPr>
        <p:spPr>
          <a:xfrm flipH="1" flipV="1">
            <a:off x="2371977" y="3463441"/>
            <a:ext cx="540059" cy="485535"/>
          </a:xfrm>
          <a:prstGeom prst="bentUpArrow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16200000" flipH="1" flipV="1">
            <a:off x="2355326" y="2905301"/>
            <a:ext cx="335838" cy="709610"/>
          </a:xfrm>
          <a:prstGeom prst="downArrow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Стрелка углом вверх 18"/>
          <p:cNvSpPr/>
          <p:nvPr/>
        </p:nvSpPr>
        <p:spPr>
          <a:xfrm flipH="1">
            <a:off x="2405961" y="2333220"/>
            <a:ext cx="472090" cy="703524"/>
          </a:xfrm>
          <a:prstGeom prst="bentUpArrow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Стрелка углом вверх 19"/>
          <p:cNvSpPr/>
          <p:nvPr/>
        </p:nvSpPr>
        <p:spPr>
          <a:xfrm>
            <a:off x="6147727" y="2451924"/>
            <a:ext cx="676472" cy="576064"/>
          </a:xfrm>
          <a:prstGeom prst="bentUpArrow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Стрелка вниз 20"/>
          <p:cNvSpPr/>
          <p:nvPr/>
        </p:nvSpPr>
        <p:spPr>
          <a:xfrm rot="16200000">
            <a:off x="6234884" y="3110228"/>
            <a:ext cx="265011" cy="482586"/>
          </a:xfrm>
          <a:prstGeom prst="downArrow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Стрелка вниз 21"/>
          <p:cNvSpPr/>
          <p:nvPr/>
        </p:nvSpPr>
        <p:spPr>
          <a:xfrm rot="20141354" flipH="1">
            <a:off x="5654885" y="3885598"/>
            <a:ext cx="305525" cy="761431"/>
          </a:xfrm>
          <a:prstGeom prst="downArrow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6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688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99392"/>
            <a:ext cx="748665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94350"/>
            <a:ext cx="7529513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5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рисунки для презент\1b5d010720c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704856" cy="6984776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ru-RU" sz="2700" dirty="0" smtClean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ru-RU" sz="2700" dirty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ru-RU" sz="2700" dirty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ru-RU" sz="27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ru-RU" sz="2700" dirty="0" smtClean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ru-RU" sz="2700" dirty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ru-RU" sz="2700" dirty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ru-RU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ru-RU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Техники </a:t>
            </a:r>
            <a:r>
              <a:rPr lang="ru-RU" sz="3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и приемы </a:t>
            </a:r>
            <a:br>
              <a:rPr lang="ru-RU" sz="3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рисования пластилином </a:t>
            </a: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на картоне:</a:t>
            </a:r>
            <a:r>
              <a:rPr lang="ru-RU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ru-RU" sz="3600" dirty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ru-RU" sz="700" dirty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ru-RU" sz="700" dirty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ru-RU" sz="2700" b="1" dirty="0">
                <a:latin typeface="Comic Sans MS" panose="030F0702030302020204" pitchFamily="66" charset="0"/>
              </a:rPr>
              <a:t>1.Примазывание.</a:t>
            </a:r>
            <a:br>
              <a:rPr lang="ru-RU" sz="2700" b="1" dirty="0">
                <a:latin typeface="Comic Sans MS" panose="030F0702030302020204" pitchFamily="66" charset="0"/>
              </a:rPr>
            </a:br>
            <a:r>
              <a:rPr lang="ru-RU" sz="2700" b="1" dirty="0">
                <a:latin typeface="Comic Sans MS" panose="030F0702030302020204" pitchFamily="66" charset="0"/>
              </a:rPr>
              <a:t>2.Скатывание.</a:t>
            </a:r>
            <a:br>
              <a:rPr lang="ru-RU" sz="2700" b="1" dirty="0">
                <a:latin typeface="Comic Sans MS" panose="030F0702030302020204" pitchFamily="66" charset="0"/>
              </a:rPr>
            </a:br>
            <a:r>
              <a:rPr lang="ru-RU" sz="2700" b="1" dirty="0">
                <a:latin typeface="Comic Sans MS" panose="030F0702030302020204" pitchFamily="66" charset="0"/>
              </a:rPr>
              <a:t>3.Надавливание.</a:t>
            </a:r>
            <a:br>
              <a:rPr lang="ru-RU" sz="2700" b="1" dirty="0">
                <a:latin typeface="Comic Sans MS" panose="030F0702030302020204" pitchFamily="66" charset="0"/>
              </a:rPr>
            </a:br>
            <a:r>
              <a:rPr lang="ru-RU" sz="2700" b="1" dirty="0">
                <a:latin typeface="Comic Sans MS" panose="030F0702030302020204" pitchFamily="66" charset="0"/>
              </a:rPr>
              <a:t>4.Размазывание.</a:t>
            </a:r>
            <a:br>
              <a:rPr lang="ru-RU" sz="2700" b="1" dirty="0">
                <a:latin typeface="Comic Sans MS" panose="030F0702030302020204" pitchFamily="66" charset="0"/>
              </a:rPr>
            </a:br>
            <a:r>
              <a:rPr lang="ru-RU" sz="2700" b="1" dirty="0">
                <a:latin typeface="Comic Sans MS" panose="030F0702030302020204" pitchFamily="66" charset="0"/>
              </a:rPr>
              <a:t>5.Лепка из «колбасок».</a:t>
            </a:r>
            <a:br>
              <a:rPr lang="ru-RU" sz="2700" b="1" dirty="0">
                <a:latin typeface="Comic Sans MS" panose="030F0702030302020204" pitchFamily="66" charset="0"/>
              </a:rPr>
            </a:br>
            <a:r>
              <a:rPr lang="ru-RU" sz="2700" b="1" dirty="0">
                <a:latin typeface="Comic Sans MS" panose="030F0702030302020204" pitchFamily="66" charset="0"/>
              </a:rPr>
              <a:t>6.Лепка с использованием природных материалов.</a:t>
            </a:r>
            <a:br>
              <a:rPr lang="ru-RU" sz="2700" b="1" dirty="0">
                <a:latin typeface="Comic Sans MS" panose="030F0702030302020204" pitchFamily="66" charset="0"/>
              </a:rPr>
            </a:br>
            <a:r>
              <a:rPr lang="ru-RU" sz="2700" b="1" dirty="0">
                <a:latin typeface="Comic Sans MS" panose="030F0702030302020204" pitchFamily="66" charset="0"/>
              </a:rPr>
              <a:t>7.Рельефный рисунок с помощью стеки.</a:t>
            </a:r>
            <a:br>
              <a:rPr lang="ru-RU" sz="2700" b="1" dirty="0">
                <a:latin typeface="Comic Sans MS" panose="030F0702030302020204" pitchFamily="66" charset="0"/>
              </a:rPr>
            </a:br>
            <a:r>
              <a:rPr lang="ru-RU" sz="2700" b="1" dirty="0">
                <a:solidFill>
                  <a:prstClr val="black"/>
                </a:solidFill>
                <a:latin typeface="Comic Sans MS" panose="030F0702030302020204" pitchFamily="66" charset="0"/>
              </a:rPr>
              <a:t>8.Отпечатки.</a:t>
            </a:r>
            <a:r>
              <a:rPr lang="ru-RU" sz="2700" b="1" dirty="0">
                <a:latin typeface="Comic Sans MS" panose="030F0702030302020204" pitchFamily="66" charset="0"/>
              </a:rPr>
              <a:t/>
            </a:r>
            <a:br>
              <a:rPr lang="ru-RU" sz="2700" b="1" dirty="0">
                <a:latin typeface="Comic Sans MS" panose="030F0702030302020204" pitchFamily="66" charset="0"/>
              </a:rPr>
            </a:br>
            <a:r>
              <a:rPr lang="ru-RU" sz="2700" b="1" dirty="0">
                <a:latin typeface="Comic Sans MS" panose="030F0702030302020204" pitchFamily="66" charset="0"/>
              </a:rPr>
              <a:t>9.Трафаретное рисование.</a:t>
            </a:r>
            <a:br>
              <a:rPr lang="ru-RU" sz="2700" b="1" dirty="0">
                <a:latin typeface="Comic Sans MS" panose="030F0702030302020204" pitchFamily="66" charset="0"/>
              </a:rPr>
            </a:br>
            <a:r>
              <a:rPr lang="ru-RU" sz="2700" b="1" dirty="0">
                <a:latin typeface="Comic Sans MS" panose="030F0702030302020204" pitchFamily="66" charset="0"/>
              </a:rPr>
              <a:t>10.Процарапывание.</a:t>
            </a:r>
            <a:br>
              <a:rPr lang="ru-RU" sz="2700" b="1" dirty="0">
                <a:latin typeface="Comic Sans MS" panose="030F0702030302020204" pitchFamily="66" charset="0"/>
              </a:rPr>
            </a:br>
            <a:r>
              <a:rPr lang="ru-RU" sz="2700" b="1" dirty="0">
                <a:latin typeface="Comic Sans MS" panose="030F0702030302020204" pitchFamily="66" charset="0"/>
              </a:rPr>
              <a:t>11. Цветной пластилин, полученный резанием.</a:t>
            </a:r>
            <a:br>
              <a:rPr lang="ru-RU" sz="2700" b="1" dirty="0">
                <a:latin typeface="Comic Sans MS" panose="030F0702030302020204" pitchFamily="66" charset="0"/>
              </a:rPr>
            </a:br>
            <a:r>
              <a:rPr lang="ru-RU" sz="2700" b="1" dirty="0">
                <a:latin typeface="Comic Sans MS" panose="030F0702030302020204" pitchFamily="66" charset="0"/>
              </a:rPr>
              <a:t>12.Рисование пластилиновой стружкой</a:t>
            </a:r>
            <a:r>
              <a:rPr lang="ru-RU" sz="2700" b="1" dirty="0" smtClean="0">
                <a:latin typeface="Comic Sans MS" panose="030F0702030302020204" pitchFamily="66" charset="0"/>
              </a:rPr>
              <a:t>.</a:t>
            </a:r>
            <a:br>
              <a:rPr lang="ru-RU" sz="2700" b="1" dirty="0" smtClean="0">
                <a:latin typeface="Comic Sans MS" panose="030F0702030302020204" pitchFamily="66" charset="0"/>
              </a:rPr>
            </a:br>
            <a:r>
              <a:rPr lang="ru-RU" sz="2700" b="1" dirty="0" smtClean="0">
                <a:latin typeface="Comic Sans MS" panose="030F0702030302020204" pitchFamily="66" charset="0"/>
              </a:rPr>
              <a:t>13. Аппликация на стекле.</a:t>
            </a:r>
            <a:r>
              <a:rPr lang="ru-RU" dirty="0">
                <a:latin typeface="Comic Sans MS" panose="030F0702030302020204" pitchFamily="66" charset="0"/>
              </a:rPr>
              <a:t/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dirty="0">
                <a:latin typeface="Comic Sans MS" panose="030F0702030302020204" pitchFamily="66" charset="0"/>
              </a:rPr>
              <a:t/>
            </a:r>
            <a:br>
              <a:rPr lang="ru-RU" dirty="0">
                <a:latin typeface="Comic Sans MS" panose="030F0702030302020204" pitchFamily="66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4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368</Words>
  <Application>Microsoft Office PowerPoint</Application>
  <PresentationFormat>Экран (4:3)</PresentationFormat>
  <Paragraphs>62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Schoolbook</vt:lpstr>
      <vt:lpstr>Comic Sans MS</vt:lpstr>
      <vt:lpstr>Segoe Print</vt:lpstr>
      <vt:lpstr>Times New Roman</vt:lpstr>
      <vt:lpstr>Тема Office</vt:lpstr>
      <vt:lpstr>   МКДОУ «Новокохановский детский сад» Кизлярского района РД  Пластилинография - как метод развития мелкой моторики.  </vt:lpstr>
      <vt:lpstr>Каждое новое  творческое начинание  для человека – это не просто умение, навыки, опыт: это еще и способ развития мыслительной активности, согласно взаимосвязи «рука – мозг». </vt:lpstr>
      <vt:lpstr>имеет два смысловых корня:  </vt:lpstr>
      <vt:lpstr>  Материалы, используемые  в пластилинографии:     * Картон (однотонный или цветной)   * Дерево, стекло или пластик   * Набор пластилина   * Дощечки для пластилина   * Стека   * Влажная и бумажная салфетка   * Лак бесцветный для волос   * Шприц без иголки, тёрка   * Природный или бросовый материал   * Ручки, карандаши, ватные палочки.   * Баночка с водой   * Скалка и тонкая проволока      или канцелярский нож </vt:lpstr>
      <vt:lpstr>Методы и приёмы, используемые в работе с пластилином:  - показ способов, уточнение приёмов выполнения работы взрослым с подробным объяснением; поэтапный показ или показ с привлечением детей; - использование литературного ряда (стихи, загадки, поговорки, и т.д.); фонограмм; - игровые приёмы; - индивидуальная работа с детьми, совместная деятельность взрослого и ребёнка; - обследование, рассматривание, наблюдение. </vt:lpstr>
      <vt:lpstr>Презентация PowerPoint</vt:lpstr>
      <vt:lpstr>Презентация PowerPoint</vt:lpstr>
      <vt:lpstr>Презентация PowerPoint</vt:lpstr>
      <vt:lpstr>     Техники и приемы  рисования пластилином на картоне:  1.Примазывание. 2.Скатывание. 3.Надавливание. 4.Размазывание. 5.Лепка из «колбасок». 6.Лепка с использованием природных материалов. 7.Рельефный рисунок с помощью стеки. 8.Отпечатки. 9.Трафаретное рисование. 10.Процарапывание. 11. Цветной пластилин, полученный резанием. 12.Рисование пластилиновой стружкой. 13. Аппликация на стекле.     .  </vt:lpstr>
      <vt:lpstr>«Азбука лепки» - приём скатывания формы шара: играем с пластилином в «Волшебный колобок» </vt:lpstr>
      <vt:lpstr>Презентация PowerPoint</vt:lpstr>
      <vt:lpstr>Презентация PowerPoint</vt:lpstr>
      <vt:lpstr>КОМБИНИРОВАННЫЙ СПОСОБ  ЛЕПКИ</vt:lpstr>
      <vt:lpstr>Примазывание </vt:lpstr>
      <vt:lpstr>МОЗАИЧНАЯ ПЛАСТИЛИНОГРАФИЯ (ПЛАСТИЛИНОВАЯ МОЗАИКА)   - ИЗОБРАЖЕНИЕ ЛЕПНОЙ КАРТИНЫ НА ГОРИЗОНТАЛЬНОЙ ПОВЕРХНОСТИ С ПОМОЩЬЮ ШАРИКОВ ИЗ ПЛАСТИЛИНА. </vt:lpstr>
      <vt:lpstr>Надавливание</vt:lpstr>
      <vt:lpstr>Размазывание </vt:lpstr>
      <vt:lpstr>Лепка из колбасок </vt:lpstr>
      <vt:lpstr>Лепка с использованием природного  материала           </vt:lpstr>
      <vt:lpstr>Отпечатки и рельефный рисунок стекой  </vt:lpstr>
      <vt:lpstr>Трафаретное рисование </vt:lpstr>
      <vt:lpstr>Презентация PowerPoint</vt:lpstr>
      <vt:lpstr>Презентация PowerPoint</vt:lpstr>
      <vt:lpstr>Примазывание с процарапыванием </vt:lpstr>
      <vt:lpstr>   МНОГОСЛОЙНАЯ ПЛАСТИЛИНОГРАФИЯ – МИЛЛЕФИОРИ -  ОБЪЕМНОЕ ИЗОБРАЖЕНИЕ ЛЕПНОЙ КАРТИНЫ  НА  ГОРИЗОНТАЛЬНОЙ ПОВЕРХНОСТИ, С ПОСЛЕДОВАТЕЛЬНЫМ НАНЕСЕНИЕМ СЛОЕВ.  </vt:lpstr>
      <vt:lpstr>Презентация PowerPoint</vt:lpstr>
      <vt:lpstr>Презентация PowerPoint</vt:lpstr>
      <vt:lpstr>Рисование пластилиновой стружкой </vt:lpstr>
      <vt:lpstr>Таблица смешивания цветов</vt:lpstr>
      <vt:lpstr>Истоки способностей и дарования детей на кончиках их пальцев. От них, образно говоря, идут тончайшие ручейки, которые питают источник творческой мысли. Чем больше уверенности в движениях детской руки, тем тоньше взаимодействие руки с орудием труда, сложнее движения, необходимые для взаимодействия, ярче творческая стихия детского разума. Чем больше мастерства в детской руке, тем умнее ребенок...                                                                         В.А.Сухомлинский 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Пластилинография,  как средство развитие мелкой моторики.</dc:title>
  <dc:creator>HP</dc:creator>
  <cp:lastModifiedBy>Admin</cp:lastModifiedBy>
  <cp:revision>61</cp:revision>
  <dcterms:created xsi:type="dcterms:W3CDTF">2016-04-15T04:31:14Z</dcterms:created>
  <dcterms:modified xsi:type="dcterms:W3CDTF">2022-04-05T19:59:21Z</dcterms:modified>
</cp:coreProperties>
</file>