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4" r:id="rId10"/>
    <p:sldId id="275" r:id="rId11"/>
    <p:sldId id="273" r:id="rId12"/>
    <p:sldId id="274" r:id="rId13"/>
    <p:sldId id="277" r:id="rId14"/>
    <p:sldId id="265" r:id="rId15"/>
    <p:sldId id="278" r:id="rId16"/>
    <p:sldId id="26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0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456" autoAdjust="0"/>
    <p:restoredTop sz="94660"/>
  </p:normalViewPr>
  <p:slideViewPr>
    <p:cSldViewPr>
      <p:cViewPr varScale="1">
        <p:scale>
          <a:sx n="116" d="100"/>
          <a:sy n="116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D2B60-0229-4FFC-AABA-0DE40EC76E76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7DF8-9B79-4A38-9741-BD81CD58B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4BA68-F4B0-4C5C-97FF-FA6ACC0AE4BD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9A4-862D-4096-B888-28A5D7905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9F686-CB38-40B5-A445-9768D807C017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F59F1-5620-4FA6-A3AC-341B141D6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34771-2717-4016-9D4D-79A356D13F40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6949-13B5-4900-BA36-63B550FD9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57210-DDC2-4879-B41F-1AF34DCF2886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FDEF4-DACA-43E8-B2DE-D14665C03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1EE73-FCE1-4D1E-A257-18F1BC35C4D3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AAE83-DC58-474A-B32E-EA5435342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7CBEE-8C34-45A4-BE52-421C722E8847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D18F-45DA-4D5A-B0E8-339C7AD1A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A4D5F-F740-467A-9972-73121A20375A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D8BBE-4CCD-4A49-90E1-86F486C2F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0235D-0092-4740-AFD8-FDCA04044D4A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61183-2825-4299-982D-1B2FB4EAD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89033-6390-439B-9933-E0262C15D782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AE49C-4F64-4241-893F-6AE9A00F4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F9DC2-2E4E-402A-8AFD-F087752F969D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F89F-F4C7-4AB7-9185-1AFE48616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DB6CEE-72A4-4156-B962-22CDC6236059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E0CFF5-B44D-41F5-BCA9-9C2972663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iuki.info/2011/04/istoriya-sush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E%D1%81%D0%BE%D1%81%D1%8C" TargetMode="External"/><Relationship Id="rId13" Type="http://schemas.openxmlformats.org/officeDocument/2006/relationships/hyperlink" Target="https://ru.wikipedia.org/wiki/%D0%9E%D1%81%D1%8C%D0%BC%D0%B8%D0%BD%D0%BE%D0%B3" TargetMode="External"/><Relationship Id="rId3" Type="http://schemas.openxmlformats.org/officeDocument/2006/relationships/hyperlink" Target="https://ru.wikipedia.org/wiki/%D0%A2%D1%83%D0%BD%D0%B5%D1%86" TargetMode="External"/><Relationship Id="rId7" Type="http://schemas.openxmlformats.org/officeDocument/2006/relationships/hyperlink" Target="https://ru.wikipedia.org/wiki/%D0%9C%D0%B0%D0%BA%D1%80%D0%B5%D0%BB%D1%8C" TargetMode="External"/><Relationship Id="rId12" Type="http://schemas.openxmlformats.org/officeDocument/2006/relationships/hyperlink" Target="https://ru.wikipedia.org/wiki/%D0%9A%D0%B0%D0%BB%D1%8C%D0%BC%D0%B0%D1%80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ru.wikipedia.org/wiki/%D0%9C%D0%BE%D1%80%D1%81%D0%BA%D0%B8%D0%B5_%D0%B5%D0%B6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0%B5%D1%87%D0%BD%D1%8B%D0%B5_%D1%83%D0%B3%D1%80%D0%B8" TargetMode="External"/><Relationship Id="rId11" Type="http://schemas.openxmlformats.org/officeDocument/2006/relationships/image" Target="../media/image19.jpeg"/><Relationship Id="rId5" Type="http://schemas.openxmlformats.org/officeDocument/2006/relationships/hyperlink" Target="https://ru.wikipedia.org/wiki/%D0%9B%D1%83%D1%86%D0%B8%D0%B0%D0%BD%D1%8B" TargetMode="External"/><Relationship Id="rId15" Type="http://schemas.openxmlformats.org/officeDocument/2006/relationships/hyperlink" Target="https://ru.wikipedia.org/wiki/%D0%98%D0%BA%D1%80%D0%B0_(%D0%B7%D0%BE%D0%BE%D0%BB%D0%BE%D0%B3%D0%B8%D1%8F)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https://ru.wikipedia.org/wiki/%D0%96%D0%B5%D0%BB%D1%82%D0%BE%D1%85%D0%B2%D0%BE%D1%81%D1%82" TargetMode="External"/><Relationship Id="rId9" Type="http://schemas.openxmlformats.org/officeDocument/2006/relationships/image" Target="../media/image17.jpeg"/><Relationship Id="rId14" Type="http://schemas.openxmlformats.org/officeDocument/2006/relationships/hyperlink" Target="https://ru.wikipedia.org/wiki/%D0%9A%D1%80%D0%B5%D0%B2%D0%B5%D1%82%D0%BA%D0%B8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ru.wikipedia.org/wiki/%D0%A1%D0%BE%D0%B5%D0%B2%D1%8B%D0%B9_%D1%81%D0%BE%D1%83%D1%81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s://ru.wikipedia.org/wiki/%D0%93%D0%B0%D1%80%D0%B8_(%D0%B8%D0%BC%D0%B1%D0%B8%D1%80%D1%8C)" TargetMode="External"/><Relationship Id="rId10" Type="http://schemas.openxmlformats.org/officeDocument/2006/relationships/image" Target="../media/image24.jpeg"/><Relationship Id="rId4" Type="http://schemas.openxmlformats.org/officeDocument/2006/relationships/hyperlink" Target="https://ru.wikipedia.org/wiki/%D0%92%D0%B0%D1%81%D0%B0%D0%B1%D0%B8" TargetMode="External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iuki.info/tag/nigir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commons.wikimedia.org/wiki/File:Salmon_sushi_cut.jpg?uselang=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iuki.info/2011/04/istoriya-sush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uki.info/tag/sushi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Банк Обоев.Ru - обои для рабочего стола Японская лучница аристократка, скачать обои на рабочий стол Японская лучница аристократ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-531440"/>
            <a:ext cx="7772400" cy="1614041"/>
          </a:xfrm>
          <a:scene3d>
            <a:camera prst="isometricOffAxis1Right"/>
            <a:lightRig rig="threePt" dir="t"/>
          </a:scene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rgbClr val="C00000"/>
                </a:solidFill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</a:rPr>
            </a:br>
            <a:r>
              <a:rPr lang="ru-RU" sz="6000" b="1" i="1" dirty="0" smtClean="0">
                <a:solidFill>
                  <a:srgbClr val="C00000"/>
                </a:solidFill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</a:rPr>
            </a:br>
            <a:r>
              <a:rPr lang="ru-RU" sz="5400" b="1" i="1" dirty="0" smtClean="0">
                <a:solidFill>
                  <a:srgbClr val="C00000"/>
                </a:solidFill>
              </a:rPr>
              <a:t>Мастер-класс :</a:t>
            </a:r>
            <a:br>
              <a:rPr lang="ru-RU" sz="5400" b="1" i="1" dirty="0" smtClean="0">
                <a:solidFill>
                  <a:srgbClr val="C00000"/>
                </a:solidFill>
              </a:rPr>
            </a:br>
            <a:r>
              <a:rPr lang="ru-RU" sz="5400" b="1" i="1" dirty="0" smtClean="0">
                <a:solidFill>
                  <a:srgbClr val="C00000"/>
                </a:solidFill>
              </a:rPr>
              <a:t>«Приготовление суши»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http://miuki.info/wp-content/gallery/food/0a101871d1997cb2bbc1b228438c85a2.jpg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916832"/>
            <a:ext cx="8496944" cy="41044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softEdge rad="317500"/>
          </a:effectLst>
          <a:scene3d>
            <a:camera prst="perspectiveContrastingRightFacing"/>
            <a:lightRig rig="threePt" dir="t"/>
          </a:scene3d>
        </p:spPr>
      </p:pic>
      <p:sp>
        <p:nvSpPr>
          <p:cNvPr id="3" name="Прямоугольник 2"/>
          <p:cNvSpPr/>
          <p:nvPr/>
        </p:nvSpPr>
        <p:spPr>
          <a:xfrm>
            <a:off x="5652120" y="5661248"/>
            <a:ext cx="32030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Подготовила:воспитатель</a:t>
            </a:r>
            <a:r>
              <a:rPr lang="ru-RU" sz="16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Абдулманапова</a:t>
            </a:r>
            <a:r>
              <a:rPr lang="ru-RU" sz="16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А.А.</a:t>
            </a:r>
            <a:endParaRPr lang="ru-RU" sz="16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126240"/>
            <a:ext cx="4102964" cy="554784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анк Обоев.Ru - обои для рабочего стола Японская лучница аристократка, скачать обои на рабочий стол Японская лучница аристократ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 «Час работы научит большему, чем день объяснений, ибо если я занимаю ребенка в мастерской, его руки работают в пользу его ума: он становится философом, считая себя только ремесленником».</a:t>
            </a:r>
          </a:p>
          <a:p>
            <a:pPr>
              <a:buNone/>
            </a:pPr>
            <a:r>
              <a:rPr lang="ru-RU" sz="4400" dirty="0" smtClean="0"/>
              <a:t>                                          Жан Руссо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анк Обоев.Ru - обои для рабочего стола Японская лучница аристократка, скачать обои на рабочий стол Японская лучница аристократ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eaLnBrk="1" hangingPunct="1"/>
            <a:r>
              <a:rPr lang="ru-RU" b="1" dirty="0" smtClean="0"/>
              <a:t>Ингредиенты</a:t>
            </a:r>
            <a:r>
              <a:rPr lang="ru-RU" dirty="0" smtClean="0"/>
              <a:t>  </a:t>
            </a:r>
            <a:r>
              <a:rPr lang="ru-RU" b="1" dirty="0" smtClean="0"/>
              <a:t>для суши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0" y="908720"/>
            <a:ext cx="6444208" cy="5805264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Рис для суши</a:t>
            </a:r>
          </a:p>
          <a:p>
            <a:pPr eaLnBrk="1" hangingPunct="1"/>
            <a:r>
              <a:rPr lang="ru-RU" sz="2400" dirty="0" smtClean="0"/>
              <a:t>Все виды суши состоят из базового ингредиента — специфически приготовленного риса, к которому добавляются другие ингредиенты</a:t>
            </a:r>
            <a:endParaRPr lang="ru-RU" dirty="0" smtClean="0"/>
          </a:p>
          <a:p>
            <a:pPr eaLnBrk="1" hangingPunct="1"/>
            <a:r>
              <a:rPr lang="ru-RU" sz="2400" i="1" dirty="0" smtClean="0"/>
              <a:t>Суши</a:t>
            </a:r>
            <a:r>
              <a:rPr lang="ru-RU" sz="2400" dirty="0" smtClean="0"/>
              <a:t> готовят из белого мелкозернистого японского риса, смешанного со специально сделанным соусом, приготовленным из рисового уксуса, сахара, соли</a:t>
            </a:r>
            <a:r>
              <a:rPr lang="ru-RU" dirty="0" smtClean="0"/>
              <a:t>. </a:t>
            </a:r>
          </a:p>
          <a:p>
            <a:pPr eaLnBrk="1" hangingPunct="1"/>
            <a:r>
              <a:rPr lang="ru-RU" sz="2000" dirty="0" err="1" smtClean="0"/>
              <a:t>Нори</a:t>
            </a:r>
            <a:r>
              <a:rPr lang="ru-RU" sz="2000" dirty="0" smtClean="0"/>
              <a:t> называют прессованные листы морских водорослей, похожие на бумагу. Этот продукт в Японии является одним из самых популярных морских овощей. Процесс изготовления </a:t>
            </a:r>
            <a:r>
              <a:rPr lang="ru-RU" sz="2000" dirty="0" err="1" smtClean="0"/>
              <a:t>нори</a:t>
            </a:r>
            <a:r>
              <a:rPr lang="ru-RU" sz="2000" dirty="0" smtClean="0"/>
              <a:t> напоминает метод изготовления бумаги. В начале водоросли измельчают, после сушат и в итоге получаются зеленые листы.</a:t>
            </a:r>
            <a:endParaRPr lang="ru-RU" sz="2000" dirty="0" err="1" smtClean="0"/>
          </a:p>
        </p:txBody>
      </p:sp>
      <p:pic>
        <p:nvPicPr>
          <p:cNvPr id="9218" name="Picture 2" descr="http://polzaeda-ufa.ru/sites/default/files/krupa_sen_soy_ris_dlya_sus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76672"/>
            <a:ext cx="4248472" cy="424847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220" name="Picture 4" descr="Нори 1 лист Суши Ш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933056"/>
            <a:ext cx="3178324" cy="3178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анк Обоев.Ru - обои для рабочего стола Японская лучница аристократка, скачать обои на рабочий стол Японская лучница аристократ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3995936" y="0"/>
            <a:ext cx="5148064" cy="68580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400" b="1" dirty="0" smtClean="0"/>
              <a:t>Рыба-</a:t>
            </a:r>
            <a:r>
              <a:rPr lang="ru-RU" sz="2400" dirty="0" smtClean="0"/>
              <a:t> главная скрипка в оркестре. Для истинных японских ролл обязательное условие – рыба должна быть свежей и цельной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Только океаническая рыба может быть использована в сыром виде как начинка для суши; речную рыбу, в которой могут  присутствовать паразиты, всегда готовят.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Наиболее часто используемая рыба: </a:t>
            </a:r>
            <a:r>
              <a:rPr lang="ru-RU" sz="2400" dirty="0" smtClean="0">
                <a:hlinkClick r:id="rId3" tooltip="Тунец"/>
              </a:rPr>
              <a:t>тунец</a:t>
            </a:r>
            <a:r>
              <a:rPr lang="ru-RU" sz="2400" dirty="0" smtClean="0"/>
              <a:t>, </a:t>
            </a:r>
            <a:r>
              <a:rPr lang="ru-RU" sz="2400" dirty="0" err="1" smtClean="0">
                <a:hlinkClick r:id="rId4" tooltip="Желтохвост"/>
              </a:rPr>
              <a:t>желтохвост</a:t>
            </a:r>
            <a:r>
              <a:rPr lang="ru-RU" sz="2400" dirty="0" smtClean="0"/>
              <a:t>, </a:t>
            </a:r>
            <a:r>
              <a:rPr lang="ru-RU" sz="2400" dirty="0" err="1" smtClean="0">
                <a:hlinkClick r:id="rId5" tooltip="Луцианы"/>
              </a:rPr>
              <a:t>люциан</a:t>
            </a:r>
            <a:r>
              <a:rPr lang="ru-RU" sz="2400" dirty="0" smtClean="0"/>
              <a:t>,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 </a:t>
            </a:r>
            <a:r>
              <a:rPr lang="ru-RU" sz="2400" dirty="0" smtClean="0">
                <a:hlinkClick r:id="rId6" tooltip="Речные угри"/>
              </a:rPr>
              <a:t>угорь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7" tooltip="Макрель"/>
              </a:rPr>
              <a:t>макрель</a:t>
            </a:r>
            <a:r>
              <a:rPr lang="ru-RU" sz="2400" dirty="0" smtClean="0"/>
              <a:t> и </a:t>
            </a:r>
            <a:r>
              <a:rPr lang="ru-RU" sz="2400" dirty="0" smtClean="0">
                <a:hlinkClick r:id="rId8" tooltip="Лосось"/>
              </a:rPr>
              <a:t>лосось</a:t>
            </a:r>
            <a:r>
              <a:rPr lang="ru-RU" sz="2400" dirty="0" smtClean="0"/>
              <a:t>.</a:t>
            </a:r>
            <a:endParaRPr lang="ru-RU" sz="2400" b="1" dirty="0" smtClean="0"/>
          </a:p>
          <a:p>
            <a:pPr>
              <a:lnSpc>
                <a:spcPct val="80000"/>
              </a:lnSpc>
              <a:buNone/>
            </a:pPr>
            <a:endParaRPr lang="ru-RU" sz="24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 smtClean="0"/>
              <a:t>  </a:t>
            </a:r>
            <a:endParaRPr lang="ru-RU" sz="2400" b="1" dirty="0" smtClean="0"/>
          </a:p>
        </p:txBody>
      </p:sp>
      <p:pic>
        <p:nvPicPr>
          <p:cNvPr id="8196" name="Picture 4" descr="Суши с тунцом (магуро). - Суши-Мастер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96552" y="-315416"/>
            <a:ext cx="4860539" cy="324036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198" name="Picture 6" descr="http://im2-tub-ru.yandex.net/i?id=20d775ec03d1a945bd0adc4729c32631-35-144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772816"/>
            <a:ext cx="4153420" cy="284480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200" name="Picture 8" descr="Обои Рыба, морепродукты, суши, роллы, обои для рабочего стола Рыба, морепродукты, суши, роллы, фотографии Обои для рабочего стол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7864" y="3429000"/>
            <a:ext cx="5904656" cy="3690410"/>
          </a:xfrm>
          <a:prstGeom prst="rect">
            <a:avLst/>
          </a:prstGeom>
          <a:noFill/>
          <a:effectLst>
            <a:softEdge rad="635000"/>
          </a:effectLst>
          <a:scene3d>
            <a:camera prst="perspectiveRight"/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251520" y="4221088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/>
              <a:t>Морепродукты</a:t>
            </a:r>
            <a:endParaRPr lang="ru-RU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dirty="0" smtClean="0"/>
              <a:t>Часто используемые морепродукты: </a:t>
            </a:r>
            <a:r>
              <a:rPr lang="ru-RU" dirty="0" smtClean="0">
                <a:hlinkClick r:id="rId12" tooltip="Кальмар"/>
              </a:rPr>
              <a:t>кальмар</a:t>
            </a:r>
            <a:r>
              <a:rPr lang="ru-RU" dirty="0" smtClean="0"/>
              <a:t>, </a:t>
            </a:r>
            <a:r>
              <a:rPr lang="ru-RU" dirty="0" smtClean="0">
                <a:hlinkClick r:id="rId13" tooltip="Осьминог"/>
              </a:rPr>
              <a:t>осьминог</a:t>
            </a:r>
            <a:r>
              <a:rPr lang="ru-RU" dirty="0" smtClean="0"/>
              <a:t>, </a:t>
            </a:r>
            <a:r>
              <a:rPr lang="ru-RU" dirty="0" err="1" smtClean="0">
                <a:hlinkClick r:id="rId14" tooltip="Креветки"/>
              </a:rPr>
              <a:t>креветки</a:t>
            </a:r>
            <a:r>
              <a:rPr lang="ru-RU" dirty="0" err="1" smtClean="0"/>
              <a:t>,рыбная</a:t>
            </a:r>
            <a:r>
              <a:rPr lang="ru-RU" dirty="0" smtClean="0"/>
              <a:t> </a:t>
            </a:r>
            <a:r>
              <a:rPr lang="ru-RU" dirty="0" smtClean="0">
                <a:hlinkClick r:id="rId15" tooltip="Икра (зоология)"/>
              </a:rPr>
              <a:t>икра</a:t>
            </a:r>
            <a:r>
              <a:rPr lang="ru-RU" dirty="0" smtClean="0"/>
              <a:t>, </a:t>
            </a:r>
            <a:r>
              <a:rPr lang="ru-RU" dirty="0" smtClean="0">
                <a:hlinkClick r:id="rId16" tooltip="Морские ежи"/>
              </a:rPr>
              <a:t>морской ёж</a:t>
            </a:r>
            <a:r>
              <a:rPr lang="ru-RU" dirty="0" smtClean="0"/>
              <a:t>  и различные виды моллюсков. Однако, устрицы не используются при приготовлении суши, потому что их вкус не сочетается со вкусом риса.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анк Обоев.Ru - обои для рабочего стола Японская лучница аристократка, скачать обои на рабочий стол Японская лучница аристократ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48680"/>
          </a:xfrm>
        </p:spPr>
        <p:txBody>
          <a:bodyPr/>
          <a:lstStyle/>
          <a:p>
            <a:r>
              <a:rPr lang="ru-RU" dirty="0" smtClean="0"/>
              <a:t>Приправы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6336704" cy="6165304"/>
          </a:xfrm>
        </p:spPr>
        <p:txBody>
          <a:bodyPr/>
          <a:lstStyle/>
          <a:p>
            <a:pPr lvl="0" algn="ctr">
              <a:buNone/>
            </a:pPr>
            <a:r>
              <a:rPr lang="ru-RU" sz="1600" b="1" u="sng" dirty="0" smtClean="0">
                <a:hlinkClick r:id="rId3" tooltip="Соевый соус"/>
              </a:rPr>
              <a:t>Соевый соус</a:t>
            </a:r>
            <a:r>
              <a:rPr lang="ru-RU" sz="1600" dirty="0" smtClean="0"/>
              <a:t> </a:t>
            </a:r>
          </a:p>
          <a:p>
            <a:pPr algn="ctr"/>
            <a:r>
              <a:rPr lang="ru-RU" sz="1600" dirty="0" smtClean="0"/>
              <a:t>                                           Как заменитель соли и одновременно как                  приправу его подают готовым роллам.</a:t>
            </a:r>
            <a:endParaRPr lang="ru-RU" sz="1600" b="1" u="sng" dirty="0" smtClean="0">
              <a:hlinkClick r:id="rId4" tooltip="Васаби"/>
            </a:endParaRPr>
          </a:p>
          <a:p>
            <a:pPr>
              <a:buNone/>
            </a:pPr>
            <a:endParaRPr lang="ru-RU" sz="1600" b="1" u="sng" dirty="0" smtClean="0">
              <a:hlinkClick r:id="rId4" tooltip="Васаби"/>
            </a:endParaRPr>
          </a:p>
          <a:p>
            <a:pPr>
              <a:buNone/>
            </a:pPr>
            <a:r>
              <a:rPr lang="ru-RU" sz="1600" b="1" u="sng" dirty="0" err="1" smtClean="0">
                <a:hlinkClick r:id="rId4" tooltip="Васаби"/>
              </a:rPr>
              <a:t>Васаби</a:t>
            </a:r>
            <a:r>
              <a:rPr lang="ru-RU" sz="1600" dirty="0" smtClean="0"/>
              <a:t>  — перетёртый корень растения </a:t>
            </a:r>
            <a:r>
              <a:rPr lang="ru-RU" sz="1600" dirty="0" err="1" smtClean="0"/>
              <a:t>васаби</a:t>
            </a:r>
            <a:r>
              <a:rPr lang="ru-RU" sz="1600" dirty="0" smtClean="0"/>
              <a:t> (особый вид хрена,. </a:t>
            </a:r>
            <a:r>
              <a:rPr lang="ru-RU" sz="1600" dirty="0" err="1" smtClean="0"/>
              <a:t>Васаби</a:t>
            </a:r>
            <a:r>
              <a:rPr lang="ru-RU" sz="1600" dirty="0" smtClean="0"/>
              <a:t> – это больше чем просто специя. Его острота дезинфицирует сырые продукты, уничтожая вредные бактерии, а также нейтрализует несвежий запах. Вот почему он обязательно входит в состав блюд из сырой рыбы.</a:t>
            </a:r>
          </a:p>
          <a:p>
            <a:pPr lvl="0" algn="r"/>
            <a:endParaRPr lang="ru-RU" sz="1600" b="1" u="sng" dirty="0" smtClean="0">
              <a:hlinkClick r:id="rId5" tooltip="Гари (имбирь)"/>
            </a:endParaRPr>
          </a:p>
          <a:p>
            <a:pPr algn="r"/>
            <a:r>
              <a:rPr lang="ru-RU" sz="1600" b="1" dirty="0" smtClean="0"/>
              <a:t>Рисовый уксус</a:t>
            </a:r>
          </a:p>
          <a:p>
            <a:pPr algn="r"/>
            <a:r>
              <a:rPr lang="ru-RU" sz="1600" dirty="0" smtClean="0"/>
              <a:t> добавляются в рис для придания специфического вкуса.</a:t>
            </a:r>
          </a:p>
          <a:p>
            <a:pPr lvl="0" algn="r"/>
            <a:endParaRPr lang="ru-RU" sz="1600" b="1" u="sng" dirty="0" smtClean="0">
              <a:hlinkClick r:id="rId5" tooltip="Гари (имбирь)"/>
            </a:endParaRPr>
          </a:p>
          <a:p>
            <a:pPr lvl="0" algn="r"/>
            <a:endParaRPr lang="ru-RU" sz="1600" b="1" u="sng" dirty="0" smtClean="0">
              <a:hlinkClick r:id="rId5" tooltip="Гари (имбирь)"/>
            </a:endParaRPr>
          </a:p>
          <a:p>
            <a:pPr lvl="0" algn="r">
              <a:buNone/>
            </a:pPr>
            <a:r>
              <a:rPr lang="ru-RU" sz="1600" b="1" u="sng" dirty="0" smtClean="0">
                <a:hlinkClick r:id="rId5" tooltip="Гари (имбирь)"/>
              </a:rPr>
              <a:t>Гари</a:t>
            </a:r>
            <a:r>
              <a:rPr lang="ru-RU" sz="1600" dirty="0" smtClean="0"/>
              <a:t>  — маринованный имбирь.</a:t>
            </a:r>
          </a:p>
          <a:p>
            <a:pPr algn="r">
              <a:buNone/>
            </a:pPr>
            <a:r>
              <a:rPr lang="ru-RU" sz="1600" dirty="0" smtClean="0"/>
              <a:t>                      – подобно </a:t>
            </a:r>
            <a:r>
              <a:rPr lang="ru-RU" sz="1600" dirty="0" err="1" smtClean="0"/>
              <a:t>васаби</a:t>
            </a:r>
            <a:r>
              <a:rPr lang="ru-RU" sz="1600" dirty="0" smtClean="0"/>
              <a:t>, относится к «горячим специям»: возбуждает аппетит, усиливает  кровоснабжение, улучшает пищеварение, нейтрализует  пищевые токсины. К роллам часто подают маринованный имбирь, который прекрасно совмещает в себе роль ароматной приправы и пикантного гарнира.</a:t>
            </a:r>
          </a:p>
        </p:txBody>
      </p:sp>
      <p:pic>
        <p:nvPicPr>
          <p:cNvPr id="35844" name="Picture 4" descr="ОмскМама :: Просмотр темы - СП 4 ВСЁ для СУШИ без рядов. РАЗДАЧА 24.12 в ЦУ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-171400"/>
            <a:ext cx="2376264" cy="237626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5850" name="Picture 10" descr="Уксус Суші-експрес рисовы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68560" y="3068960"/>
            <a:ext cx="2402632" cy="240263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" name="Рисунок 8" descr="http://im0-tub-ru.yandex.net/i?id=5d0de05096b67e8c08a563cd53cdacdd-14-144&amp;n=2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1196752"/>
            <a:ext cx="2808312" cy="186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" name="Рисунок 9" descr="http://im2-tub-ru.yandex.net/i?id=0e0f11a95a9964094e51ad5bf41f01dc-78-144&amp;n=2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2204864"/>
            <a:ext cx="2808312" cy="186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3" name="Рисунок 12" descr="Маринованный имбирь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4509120"/>
            <a:ext cx="3548597" cy="260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Банк Обоев.Ru - обои для рабочего стола Японская лучница аристократка, скачать обои на рабочий стол Японская лучница аристократ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57800"/>
          </a:xfrm>
        </p:spPr>
        <p:txBody>
          <a:bodyPr/>
          <a:lstStyle/>
          <a:p>
            <a:pPr algn="ctr" eaLnBrk="1" hangingPunct="1"/>
            <a:r>
              <a:rPr lang="ru-RU" dirty="0" err="1" smtClean="0">
                <a:solidFill>
                  <a:srgbClr val="00B050"/>
                </a:solidFill>
              </a:rPr>
              <a:t>Суши-этикет</a:t>
            </a:r>
            <a:endParaRPr lang="ru-RU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Подавать </a:t>
            </a:r>
            <a:r>
              <a:rPr lang="ru-RU" sz="1800" dirty="0" err="1" smtClean="0">
                <a:hlinkClick r:id="rId3"/>
              </a:rPr>
              <a:t>нигири-суши</a:t>
            </a:r>
            <a:r>
              <a:rPr lang="ru-RU" sz="1800" dirty="0" smtClean="0"/>
              <a:t> принято попарно, потому что следуя японским традициям числа 1 и 3 за столом – плохая примета.</a:t>
            </a:r>
            <a:endParaRPr lang="ru-RU" dirty="0" smtClean="0">
              <a:solidFill>
                <a:srgbClr val="00B05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1600" dirty="0" smtClean="0"/>
              <a:t>          Второе , что мы должны запомнить – вилки и ножи применяются в европейской кухне. </a:t>
            </a:r>
            <a:r>
              <a:rPr lang="ru-RU" sz="1600" b="1" dirty="0" smtClean="0"/>
              <a:t>Суши едят</a:t>
            </a:r>
            <a:r>
              <a:rPr lang="ru-RU" sz="1600" dirty="0" smtClean="0"/>
              <a:t> палочками либо руками. Ни в коем случае нельзя суши разрезать ножом и есть кусочками. По традиции женщины всегда едят суши палочками.</a:t>
            </a:r>
          </a:p>
          <a:p>
            <a:pPr eaLnBrk="1" hangingPunct="1">
              <a:buFont typeface="Arial" charset="0"/>
              <a:buNone/>
            </a:pPr>
            <a:r>
              <a:rPr lang="ru-RU" sz="1600" b="1" i="1" dirty="0" smtClean="0"/>
              <a:t>         Первый способ, как можно есть суши</a:t>
            </a:r>
          </a:p>
          <a:p>
            <a:pPr eaLnBrk="1" hangingPunct="1"/>
            <a:r>
              <a:rPr lang="ru-RU" sz="1600" dirty="0" smtClean="0"/>
              <a:t>Очень важен тот момент, какой стороной макают суши в соевый соус. Положено макать суши верхней стороной, т.е. рыбой. Есть некоторые виды суши, которые не стоит макать в соевый соус. Возьмите палочками суши так, чтобы его можно было умокнуть рыбой в соевый соус и отправляете суши в рот. Та сторона, которой вы умакнули в соевый соус, должна быть на языке.    </a:t>
            </a:r>
          </a:p>
          <a:p>
            <a:pPr eaLnBrk="1" hangingPunct="1"/>
            <a:r>
              <a:rPr lang="ru-RU" sz="1600" b="1" i="1" dirty="0" smtClean="0"/>
              <a:t>     </a:t>
            </a:r>
          </a:p>
        </p:txBody>
      </p:sp>
      <p:pic>
        <p:nvPicPr>
          <p:cNvPr id="8" name="Рисунок 7" descr="http://www.domsovetof.ru/_pu/45/873522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140968"/>
            <a:ext cx="6033781" cy="363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се, что нужно знать о суш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9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9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9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9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9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9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9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9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9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9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9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9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Приятного</a:t>
            </a:r>
            <a:br>
              <a:rPr lang="ru-RU" sz="9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9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аппетита!</a:t>
            </a:r>
            <a:r>
              <a:rPr lang="ru-RU" sz="9600" dirty="0" smtClean="0">
                <a:solidFill>
                  <a:srgbClr val="FF0000"/>
                </a:solidFill>
              </a:rPr>
              <a:t/>
            </a:r>
            <a:br>
              <a:rPr lang="ru-RU" sz="9600" dirty="0" smtClean="0">
                <a:solidFill>
                  <a:srgbClr val="FF0000"/>
                </a:solidFill>
              </a:rPr>
            </a:b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льтернативная История - крупнейший блог Рунет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Рефлексия</a:t>
            </a:r>
            <a:r>
              <a:rPr lang="ru-RU" dirty="0" smtClean="0"/>
              <a:t>: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525963"/>
          </a:xfrm>
        </p:spPr>
        <p:txBody>
          <a:bodyPr/>
          <a:lstStyle/>
          <a:p>
            <a:pPr eaLnBrk="1" hangingPunct="1"/>
            <a:r>
              <a:rPr lang="ru-RU" dirty="0" smtClean="0"/>
              <a:t>Представьте, что перед мастер- классом мы с вами сели в лифт 10-ти этажного дома. Начался  мастер - класс и лифт тронулся… На каком этаже вы бы  вышли после мастер- класса, отметьте числом от 1-10. </a:t>
            </a:r>
          </a:p>
          <a:p>
            <a:pPr eaLnBrk="1" hangingPunct="1">
              <a:buNone/>
            </a:pPr>
            <a:endParaRPr lang="ru-RU" dirty="0" smtClean="0"/>
          </a:p>
          <a:p>
            <a:pPr eaLnBrk="1" hangingPunct="1">
              <a:buNone/>
            </a:pPr>
            <a:r>
              <a:rPr lang="ru-RU" dirty="0" smtClean="0"/>
              <a:t>(Каждый этаж это оценка </a:t>
            </a:r>
          </a:p>
          <a:p>
            <a:pPr eaLnBrk="1" hangingPunct="1">
              <a:buNone/>
            </a:pPr>
            <a:r>
              <a:rPr lang="ru-RU" dirty="0" smtClean="0"/>
              <a:t>полученных на </a:t>
            </a:r>
          </a:p>
          <a:p>
            <a:pPr eaLnBrk="1" hangingPunct="1">
              <a:buNone/>
            </a:pPr>
            <a:r>
              <a:rPr lang="ru-RU" dirty="0" smtClean="0"/>
              <a:t>мастер – классе знаний)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69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Банк Обоев.Ru - обои для рабочего стола Японская лучница аристократка, скачать обои на рабочий стол Японская лучница аристократ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0825" y="0"/>
            <a:ext cx="8642350" cy="68580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6600" b="1" i="1" dirty="0" err="1" smtClean="0">
                <a:solidFill>
                  <a:srgbClr val="00602B"/>
                </a:solidFill>
              </a:rPr>
              <a:t>Суси</a:t>
            </a:r>
            <a:r>
              <a:rPr lang="ru-RU" sz="6600" b="1" i="1" dirty="0" smtClean="0">
                <a:solidFill>
                  <a:srgbClr val="00602B"/>
                </a:solidFill>
              </a:rPr>
              <a:t> или суши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00602B"/>
                </a:solidFill>
              </a:rPr>
              <a:t>(несклоняемое)   — блюдо традиционной японской кухни, приготовленное из риса с уксусной приправой и различных морепродуктов, а также других ингредиентов. </a:t>
            </a:r>
          </a:p>
          <a:p>
            <a:pPr eaLnBrk="1" hangingPunct="1"/>
            <a:endParaRPr lang="ru-RU" sz="4600" dirty="0" smtClean="0"/>
          </a:p>
        </p:txBody>
      </p:sp>
      <p:pic>
        <p:nvPicPr>
          <p:cNvPr id="9222" name="Picture 6" descr="http://im1-tub-ru.yandex.net/i?id=d287d05ef19c7c1f771a6faf0f561437-8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924944"/>
            <a:ext cx="7363582" cy="393305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Банк Обоев.Ru - обои для рабочего стола Японская лучница аристократка, скачать обои на рабочий стол Японская лучница аристократ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580112" cy="4923681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b="1" i="1" dirty="0" smtClean="0">
                <a:solidFill>
                  <a:srgbClr val="00602B"/>
                </a:solidFill>
              </a:rPr>
              <a:t>Классические суши</a:t>
            </a:r>
            <a:endParaRPr lang="ru-RU" sz="3600" b="1" i="1" dirty="0" smtClean="0">
              <a:solidFill>
                <a:srgbClr val="00602B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00602B"/>
                </a:solidFill>
              </a:rPr>
              <a:t> представляют собой продолговатые комочки из специально приготовленного суши-риса, приправленного речным хреном </a:t>
            </a:r>
            <a:r>
              <a:rPr lang="ru-RU" sz="2400" dirty="0" err="1" smtClean="0">
                <a:solidFill>
                  <a:srgbClr val="00602B"/>
                </a:solidFill>
              </a:rPr>
              <a:t>васаби</a:t>
            </a:r>
            <a:r>
              <a:rPr lang="ru-RU" sz="2400" dirty="0" smtClean="0">
                <a:solidFill>
                  <a:srgbClr val="00602B"/>
                </a:solidFill>
              </a:rPr>
              <a:t>, и накрытые ломтиком свежей рыбы или морепродукта. </a:t>
            </a:r>
            <a:endParaRPr lang="ru-RU" sz="2400" dirty="0" smtClean="0">
              <a:solidFill>
                <a:srgbClr val="00602B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700" b="1" i="1" dirty="0" smtClean="0">
                <a:solidFill>
                  <a:srgbClr val="00602B"/>
                </a:solidFill>
              </a:rPr>
              <a:t>Суши, завернутые в лист</a:t>
            </a:r>
            <a:r>
              <a:rPr lang="ru-RU" sz="2700" b="1" i="1" dirty="0" smtClean="0">
                <a:solidFill>
                  <a:srgbClr val="00602B"/>
                </a:solidFill>
                <a:latin typeface="Arial" charset="0"/>
              </a:rPr>
              <a:t>ы </a:t>
            </a:r>
            <a:r>
              <a:rPr lang="ru-RU" sz="2700" b="1" i="1" dirty="0" smtClean="0">
                <a:solidFill>
                  <a:srgbClr val="00602B"/>
                </a:solidFill>
              </a:rPr>
              <a:t>прессованных водорослей, называются </a:t>
            </a:r>
            <a:r>
              <a:rPr lang="ru-RU" sz="3600" b="1" i="1" dirty="0" smtClean="0">
                <a:solidFill>
                  <a:srgbClr val="00602B"/>
                </a:solidFill>
              </a:rPr>
              <a:t>роллами</a:t>
            </a:r>
            <a:r>
              <a:rPr lang="ru-RU" sz="3600" dirty="0" smtClean="0">
                <a:solidFill>
                  <a:srgbClr val="00602B"/>
                </a:solidFill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00602B"/>
                </a:solidFill>
              </a:rPr>
              <a:t>Слово ролл (</a:t>
            </a:r>
            <a:r>
              <a:rPr lang="ru-RU" sz="2400" dirty="0" err="1" smtClean="0">
                <a:solidFill>
                  <a:srgbClr val="00602B"/>
                </a:solidFill>
              </a:rPr>
              <a:t>roll</a:t>
            </a:r>
            <a:r>
              <a:rPr lang="ru-RU" sz="2400" dirty="0" smtClean="0">
                <a:solidFill>
                  <a:srgbClr val="00602B"/>
                </a:solidFill>
              </a:rPr>
              <a:t>) в английском языке значит «крутиться». Такое название было дано японским маки из-за того, что при приготовлении их скручивают</a:t>
            </a:r>
            <a:r>
              <a:rPr lang="ru-RU" sz="2700" dirty="0" smtClean="0">
                <a:solidFill>
                  <a:srgbClr val="00602B"/>
                </a:solidFill>
              </a:rPr>
              <a:t>.</a:t>
            </a:r>
            <a:r>
              <a:rPr lang="ru-RU" sz="2800" dirty="0" smtClean="0">
                <a:solidFill>
                  <a:srgbClr val="00602B"/>
                </a:solidFill>
              </a:rPr>
              <a:t>  </a:t>
            </a:r>
          </a:p>
        </p:txBody>
      </p:sp>
      <p:pic>
        <p:nvPicPr>
          <p:cNvPr id="15363" name="Рисунок 1" descr="http://cs316117.vk.me/v316117056/5dd6/iiQEl-cF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01008"/>
            <a:ext cx="356393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https://upload.wikimedia.org/wikipedia/commons/thumb/4/4c/Salmon_sushi_cut.jpg/160px-Salmon_sushi_cut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32656"/>
            <a:ext cx="33478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Банк Обоев.Ru - обои для рабочего стола Японская лучница аристократка, скачать обои на рабочий стол Японская лучница аристократ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hlinkClick r:id="rId3"/>
              </a:rPr>
              <a:t>История суши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 rtlCol="0">
            <a:normAutofit fontScale="25000" lnSpcReduction="20000"/>
          </a:bodyPr>
          <a:lstStyle/>
          <a:p>
            <a:pPr>
              <a:buNone/>
            </a:pPr>
            <a:endParaRPr lang="ru-RU" sz="4800" dirty="0" smtClean="0"/>
          </a:p>
          <a:p>
            <a:pPr algn="ctr"/>
            <a:r>
              <a:rPr lang="ru-RU" sz="4800" b="1" dirty="0" smtClean="0"/>
              <a:t>Родиной первоначальных </a:t>
            </a:r>
            <a:r>
              <a:rPr lang="ru-RU" sz="4800" b="1" u="sng" dirty="0" smtClean="0">
                <a:hlinkClick r:id="rId4"/>
              </a:rPr>
              <a:t>суши</a:t>
            </a:r>
            <a:r>
              <a:rPr lang="ru-RU" sz="4800" b="1" dirty="0" smtClean="0"/>
              <a:t> были страны Южной Азии.</a:t>
            </a:r>
          </a:p>
          <a:p>
            <a:pPr algn="ctr"/>
            <a:endParaRPr lang="ru-RU" sz="4800" b="1" dirty="0" smtClean="0"/>
          </a:p>
          <a:p>
            <a:pPr algn="ctr"/>
            <a:r>
              <a:rPr lang="ru-RU" sz="4800" b="1" dirty="0" smtClean="0"/>
              <a:t>Дело в том, что китайский иероглиф, обозначающий </a:t>
            </a:r>
            <a:r>
              <a:rPr lang="ru-RU" sz="4800" b="1" u="sng" dirty="0" smtClean="0">
                <a:hlinkClick r:id="rId4"/>
              </a:rPr>
              <a:t>суши</a:t>
            </a:r>
            <a:r>
              <a:rPr lang="ru-RU" sz="4800" b="1" dirty="0" smtClean="0"/>
              <a:t>, переводится как «маринованная рыба». Более тысячи лет назад рис был не только одним из основных продуктов питания, но и главным средством сохранения рыбы. Свежая рыба нарезалась на маленькие кусочки, которые обильно засыпались солью и смешивались с рисом. Рис подвергался естественной ферментации, благодаря которой рыба не портилась в течение года. По мере необходимости ее доставали из смеси и подавали к столу, а ставший ненужным рис выбрасывали или использовали для маринования новых порций рыбы.</a:t>
            </a:r>
          </a:p>
          <a:p>
            <a:pPr algn="ctr"/>
            <a:r>
              <a:rPr lang="ru-RU" sz="4800" b="1" dirty="0" smtClean="0"/>
              <a:t>Проходило несколько месяцев, в течение которых рыба бродила, и после этого она считалась готовой к употреблению. Несколько ресторанов в Токио все еще предлагают эти оригинальные </a:t>
            </a:r>
            <a:r>
              <a:rPr lang="ru-RU" sz="4800" b="1" u="sng" dirty="0" smtClean="0">
                <a:hlinkClick r:id="rId4"/>
              </a:rPr>
              <a:t>суши</a:t>
            </a:r>
            <a:r>
              <a:rPr lang="ru-RU" sz="4800" b="1" dirty="0" smtClean="0"/>
              <a:t>, называемые </a:t>
            </a:r>
            <a:r>
              <a:rPr lang="ru-RU" sz="4800" b="1" dirty="0" err="1" smtClean="0"/>
              <a:t>narezushi</a:t>
            </a:r>
            <a:r>
              <a:rPr lang="ru-RU" sz="4800" b="1" dirty="0" smtClean="0"/>
              <a:t>, приготовленные из пресноводного карпа. У этого блюда настолько сильный и резкий запах, что он затрудняет идентификацию рыбы, из которой оно приготовлено.</a:t>
            </a:r>
          </a:p>
          <a:p>
            <a:pPr algn="ctr"/>
            <a:r>
              <a:rPr lang="ru-RU" sz="4800" b="1" dirty="0" smtClean="0"/>
              <a:t> Только в шестнадцатом веке перебродивший рис из маринованной рыбы начали употреблять в пищу, и </a:t>
            </a:r>
            <a:r>
              <a:rPr lang="ru-RU" sz="4800" b="1" dirty="0" err="1" smtClean="0"/>
              <a:t>поcтепенно</a:t>
            </a:r>
            <a:r>
              <a:rPr lang="ru-RU" sz="4800" b="1" dirty="0" smtClean="0"/>
              <a:t> он превратился в главный и неотъемлемый компонент </a:t>
            </a:r>
            <a:r>
              <a:rPr lang="ru-RU" sz="4800" b="1" u="sng" dirty="0" smtClean="0">
                <a:hlinkClick r:id="rId4"/>
              </a:rPr>
              <a:t>суши</a:t>
            </a:r>
            <a:r>
              <a:rPr lang="ru-RU" sz="4800" b="1" dirty="0" smtClean="0"/>
              <a:t>. Так из служебного компонента для маринования рыбы перебродивший рис превратился в основу нового блюда. </a:t>
            </a:r>
          </a:p>
          <a:p>
            <a:pPr algn="ctr"/>
            <a:r>
              <a:rPr lang="ru-RU" sz="4800" b="1" dirty="0" smtClean="0"/>
              <a:t>Это было еще до 1900 года, когда один талантливый шеф-повар по имени </a:t>
            </a:r>
            <a:r>
              <a:rPr lang="ru-RU" sz="4800" b="1" dirty="0" err="1" smtClean="0"/>
              <a:t>Yohei</a:t>
            </a:r>
            <a:r>
              <a:rPr lang="ru-RU" sz="4800" b="1" dirty="0" smtClean="0"/>
              <a:t> решил отказаться от процесса гниения и подать </a:t>
            </a:r>
            <a:r>
              <a:rPr lang="ru-RU" sz="4800" b="1" u="sng" dirty="0" smtClean="0">
                <a:hlinkClick r:id="rId4"/>
              </a:rPr>
              <a:t>суши</a:t>
            </a:r>
            <a:r>
              <a:rPr lang="ru-RU" sz="4800" b="1" dirty="0" smtClean="0"/>
              <a:t> в форме ставшей сейчас традиционной, то есть подал рыбу сырой. Новшество быстро приобрело популярность и тут же появилось два различных стиля приготовления. </a:t>
            </a:r>
            <a:r>
              <a:rPr lang="ru-RU" sz="4800" b="1" dirty="0" err="1" smtClean="0"/>
              <a:t>Kansai</a:t>
            </a:r>
            <a:r>
              <a:rPr lang="ru-RU" sz="4800" b="1" dirty="0" smtClean="0"/>
              <a:t> – из города </a:t>
            </a:r>
            <a:r>
              <a:rPr lang="ru-RU" sz="4800" b="1" dirty="0" err="1" smtClean="0"/>
              <a:t>Osaka</a:t>
            </a:r>
            <a:r>
              <a:rPr lang="ru-RU" sz="4800" b="1" dirty="0" smtClean="0"/>
              <a:t>, и стиль </a:t>
            </a:r>
            <a:r>
              <a:rPr lang="ru-RU" sz="4800" b="1" dirty="0" err="1" smtClean="0"/>
              <a:t>стиль</a:t>
            </a:r>
            <a:r>
              <a:rPr lang="ru-RU" sz="4800" b="1" dirty="0" smtClean="0"/>
              <a:t> </a:t>
            </a:r>
            <a:r>
              <a:rPr lang="ru-RU" sz="4800" b="1" dirty="0" err="1" smtClean="0"/>
              <a:t>Edo</a:t>
            </a:r>
            <a:r>
              <a:rPr lang="ru-RU" sz="4800" b="1" dirty="0" smtClean="0"/>
              <a:t>  как назывался Токио до 1868 года, </a:t>
            </a:r>
            <a:r>
              <a:rPr lang="ru-RU" sz="4800" b="1" dirty="0" err="1" smtClean="0"/>
              <a:t>Kansai</a:t>
            </a:r>
            <a:r>
              <a:rPr lang="ru-RU" sz="4800" b="1" dirty="0" smtClean="0"/>
              <a:t> представлял собой приготовленный определённым образом рис, смешанный с другими ингредиентами, помещенный в красивые, съедобные формы- упаковки. </a:t>
            </a:r>
          </a:p>
          <a:p>
            <a:pPr algn="ctr"/>
            <a:r>
              <a:rPr lang="ru-RU" sz="4800" b="1" dirty="0" err="1" smtClean="0"/>
              <a:t>Edo</a:t>
            </a:r>
            <a:r>
              <a:rPr lang="ru-RU" sz="4800" b="1" dirty="0" smtClean="0"/>
              <a:t> же представлял собой кусочек рыбы на маленьком комочке приправленного риса (</a:t>
            </a:r>
            <a:r>
              <a:rPr lang="ru-RU" sz="4800" b="1" dirty="0" err="1" smtClean="0"/>
              <a:t>нигири</a:t>
            </a:r>
            <a:r>
              <a:rPr lang="ru-RU" sz="4800" b="1" dirty="0" smtClean="0"/>
              <a:t> суши). Таким образом, суши сейчас выглядят так – на комочек риса положен тонкий ломтик филе свежей рыбы.</a:t>
            </a:r>
          </a:p>
          <a:p>
            <a:pPr algn="ctr"/>
            <a:r>
              <a:rPr lang="ru-RU" sz="4800" b="1" dirty="0" smtClean="0"/>
              <a:t>Следующим этапом в развитии </a:t>
            </a:r>
            <a:r>
              <a:rPr lang="ru-RU" sz="4800" b="1" u="sng" dirty="0" smtClean="0">
                <a:hlinkClick r:id="rId4"/>
              </a:rPr>
              <a:t>суши</a:t>
            </a:r>
            <a:r>
              <a:rPr lang="ru-RU" sz="4800" b="1" dirty="0" smtClean="0"/>
              <a:t> стало добавление в рис уксуса с приправами, сделавшее ненужной его продолжительную ферментацию. Уксус, обычно рисовый, перемешивали с подсоленной водой, иногда добавляли в него сахар, саке, мед и морские водоросли, а затем заливали этой смесью вареный рис, к которому добавляли рыбу, морепродукты, овощи и выдерживали некоторое время под прессом. Получившееся в итоге блюдо стало настолько популярным, что по всему Токио, стали открываться многочисленные магазины, закусочные и рестораны, в которых подавали разнообразные виды </a:t>
            </a:r>
            <a:r>
              <a:rPr lang="ru-RU" sz="4800" b="1" u="sng" dirty="0" smtClean="0">
                <a:hlinkClick r:id="rId4"/>
              </a:rPr>
              <a:t>суши</a:t>
            </a:r>
            <a:r>
              <a:rPr lang="ru-RU" sz="4800" b="1" dirty="0" smtClean="0"/>
              <a:t> или продавали специально обработанный рис для самостоятельного приготовления </a:t>
            </a:r>
            <a:r>
              <a:rPr lang="ru-RU" sz="4800" b="1" u="sng" dirty="0" smtClean="0">
                <a:hlinkClick r:id="rId4"/>
              </a:rPr>
              <a:t>суши</a:t>
            </a:r>
            <a:r>
              <a:rPr lang="ru-RU" sz="4800" b="1" dirty="0" smtClean="0"/>
              <a:t> дома.</a:t>
            </a:r>
            <a:br>
              <a:rPr lang="ru-RU" sz="4800" b="1" dirty="0" smtClean="0"/>
            </a:br>
            <a:r>
              <a:rPr lang="ru-RU" sz="4800" b="1" dirty="0" smtClean="0"/>
              <a:t>С тех пор процесс приготовления </a:t>
            </a:r>
            <a:r>
              <a:rPr lang="ru-RU" sz="4800" b="1" u="sng" dirty="0" smtClean="0">
                <a:hlinkClick r:id="rId4"/>
              </a:rPr>
              <a:t>суши</a:t>
            </a:r>
            <a:r>
              <a:rPr lang="ru-RU" sz="4800" b="1" dirty="0" smtClean="0"/>
              <a:t>, оставаясь в принципе неизменным, не перестает развиваться и совершенствоваться, пополняться новыми рецептами. </a:t>
            </a:r>
          </a:p>
          <a:p>
            <a:pPr algn="ctr"/>
            <a:endParaRPr lang="ru-RU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Какие бывают суши и рол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6430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cs typeface="Arabic Typesetting" pitchFamily="66" charset="-78"/>
              </a:rPr>
              <a:t>Какие же разновидности роллов</a:t>
            </a:r>
            <a:b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cs typeface="Arabic Typesetting" pitchFamily="66" charset="-78"/>
              </a:rPr>
            </a:b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cs typeface="Arabic Typesetting" pitchFamily="66" charset="-78"/>
              </a:rPr>
              <a:t/>
            </a:r>
            <a:b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cs typeface="Arabic Typesetting" pitchFamily="66" charset="-78"/>
              </a:rPr>
            </a:b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cs typeface="Arabic Typesetting" pitchFamily="66" charset="-78"/>
              </a:rPr>
              <a:t/>
            </a:r>
            <a:b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cs typeface="Arabic Typesetting" pitchFamily="66" charset="-78"/>
              </a:rPr>
            </a:b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cs typeface="Arabic Typesetting" pitchFamily="66" charset="-78"/>
              </a:rPr>
              <a:t/>
            </a:r>
            <a:b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cs typeface="Arabic Typesetting" pitchFamily="66" charset="-78"/>
              </a:rPr>
            </a:b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cs typeface="Arabic Typesetting" pitchFamily="66" charset="-78"/>
              </a:rPr>
              <a:t> наиболее известны и востребованы в настоящий момент?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Банк Обоев.Ru - обои для рабочего стола Японская лучница аристократка, скачать обои на рабочий стол Японская лучница аристократ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0825" y="2874963"/>
            <a:ext cx="42132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endParaRPr lang="ru-RU" sz="2400" b="1" dirty="0">
              <a:solidFill>
                <a:srgbClr val="7030A0"/>
              </a:solidFill>
              <a:latin typeface="Verdana" pitchFamily="34" charset="0"/>
              <a:cs typeface="Times New Roman" pitchFamily="18" charset="0"/>
            </a:endParaRPr>
          </a:p>
          <a:p>
            <a:pPr algn="ctr">
              <a:buFontTx/>
              <a:buChar char="•"/>
              <a:tabLst>
                <a:tab pos="457200" algn="l"/>
              </a:tabLst>
            </a:pPr>
            <a:r>
              <a:rPr lang="ru-RU" sz="2400" b="1" dirty="0" err="1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Хосомаки</a:t>
            </a:r>
            <a:r>
              <a:rPr lang="ru-RU" sz="1600" b="1" dirty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 (тонкие роллы, простые роллы, маленькие роллы)</a:t>
            </a:r>
            <a:r>
              <a:rPr lang="ru-RU" sz="2000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000" i="1" dirty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делаются обычно с одной начинкой и заворачиваются так, чтобы лист </a:t>
            </a:r>
            <a:r>
              <a:rPr lang="ru-RU" sz="2000" i="1" dirty="0" err="1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нори</a:t>
            </a:r>
            <a:r>
              <a:rPr lang="ru-RU" sz="2000" i="1" dirty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 был снаружи, диаметр 2</a:t>
            </a:r>
            <a:r>
              <a:rPr lang="ru-RU" sz="2000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2000" i="1" dirty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3 сантиметра. Обычно для таких роллов используется маленький лист </a:t>
            </a:r>
            <a:r>
              <a:rPr lang="ru-RU" sz="2000" i="1" dirty="0" err="1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нори</a:t>
            </a:r>
            <a:r>
              <a:rPr lang="ru-RU" sz="2000" i="1" dirty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 или половина большого листа.</a:t>
            </a:r>
            <a:endParaRPr lang="ru-RU" sz="2000" i="1" dirty="0">
              <a:solidFill>
                <a:srgbClr val="7030A0"/>
              </a:solidFill>
            </a:endParaRPr>
          </a:p>
          <a:p>
            <a:pPr eaLnBrk="0" hangingPunct="0">
              <a:tabLst>
                <a:tab pos="457200" algn="l"/>
              </a:tabLst>
            </a:pPr>
            <a:endParaRPr lang="ru-RU" dirty="0"/>
          </a:p>
        </p:txBody>
      </p:sp>
      <p:pic>
        <p:nvPicPr>
          <p:cNvPr id="6145" name="Рисунок 11" descr="Хосомаки, тонкие роллы, простые роллы, маленькие рол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4392488" cy="3600400"/>
          </a:xfrm>
          <a:prstGeom prst="rect">
            <a:avLst/>
          </a:prstGeom>
          <a:noFill/>
          <a:effectLst>
            <a:softEdge rad="317500"/>
          </a:effectLst>
          <a:scene3d>
            <a:camera prst="perspectiveLeft"/>
            <a:lightRig rig="threePt" dir="t"/>
          </a:scene3d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932363" y="134938"/>
            <a:ext cx="403225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FontTx/>
              <a:buChar char="•"/>
              <a:tabLst>
                <a:tab pos="457200" algn="l"/>
              </a:tabLst>
            </a:pPr>
            <a:r>
              <a:rPr lang="ru-RU" sz="2400" b="1" dirty="0" err="1">
                <a:solidFill>
                  <a:srgbClr val="403152"/>
                </a:solidFill>
                <a:latin typeface="Verdana" pitchFamily="34" charset="0"/>
                <a:cs typeface="Times New Roman" pitchFamily="18" charset="0"/>
              </a:rPr>
              <a:t>Футомаки</a:t>
            </a:r>
            <a:r>
              <a:rPr lang="ru-RU" sz="2400" b="1" dirty="0">
                <a:solidFill>
                  <a:srgbClr val="40315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403152"/>
                </a:solidFill>
                <a:latin typeface="Verdana" pitchFamily="34" charset="0"/>
                <a:cs typeface="Times New Roman" pitchFamily="18" charset="0"/>
              </a:rPr>
              <a:t>(толстые роллы, большие роллы, фирменные роллы)</a:t>
            </a:r>
            <a:r>
              <a:rPr lang="ru-RU" sz="2000" b="1" i="1" dirty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000" i="1" dirty="0">
                <a:solidFill>
                  <a:srgbClr val="403152"/>
                </a:solidFill>
                <a:latin typeface="Verdana" pitchFamily="34" charset="0"/>
                <a:cs typeface="Times New Roman" pitchFamily="18" charset="0"/>
              </a:rPr>
              <a:t>делаются с несколькими начинками в различных комбинациях. Делаются из большого листа </a:t>
            </a:r>
            <a:r>
              <a:rPr lang="ru-RU" sz="2000" i="1" dirty="0" err="1">
                <a:solidFill>
                  <a:srgbClr val="403152"/>
                </a:solidFill>
                <a:latin typeface="Verdana" pitchFamily="34" charset="0"/>
                <a:cs typeface="Times New Roman" pitchFamily="18" charset="0"/>
              </a:rPr>
              <a:t>нори</a:t>
            </a:r>
            <a:r>
              <a:rPr lang="ru-RU" sz="2000" i="1" dirty="0">
                <a:solidFill>
                  <a:srgbClr val="403152"/>
                </a:solidFill>
                <a:latin typeface="Verdana" pitchFamily="34" charset="0"/>
                <a:cs typeface="Times New Roman" pitchFamily="18" charset="0"/>
              </a:rPr>
              <a:t>, диаметр около 5 сантиметров.</a:t>
            </a:r>
            <a:endParaRPr lang="ru-RU" sz="2000" i="1" dirty="0">
              <a:solidFill>
                <a:srgbClr val="403152"/>
              </a:solidFill>
            </a:endParaRPr>
          </a:p>
          <a:p>
            <a:pPr eaLnBrk="0" hangingPunct="0">
              <a:tabLst>
                <a:tab pos="457200" algn="l"/>
              </a:tabLst>
            </a:pPr>
            <a:endParaRPr lang="ru-RU" dirty="0">
              <a:solidFill>
                <a:srgbClr val="403152"/>
              </a:solidFill>
            </a:endParaRPr>
          </a:p>
        </p:txBody>
      </p:sp>
      <p:pic>
        <p:nvPicPr>
          <p:cNvPr id="6148" name="Рисунок 12" descr="Футомаки, толстые роллы, большие роллы, фирменные ролл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12976"/>
            <a:ext cx="4392488" cy="388843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0" y="20193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0" y="23907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4" descr="Банк Обоев.Ru - обои для рабочего стола Японская лучница аристократка, скачать обои на рабочий стол Японская лучница аристократ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179388" y="-330200"/>
            <a:ext cx="4643437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endParaRPr lang="ru-RU" b="1" dirty="0">
              <a:solidFill>
                <a:srgbClr val="7030A0"/>
              </a:solidFill>
              <a:latin typeface="Verdana" pitchFamily="34" charset="0"/>
              <a:cs typeface="Times New Roman" pitchFamily="18" charset="0"/>
            </a:endParaRPr>
          </a:p>
          <a:p>
            <a:pPr algn="ctr">
              <a:buFontTx/>
              <a:buChar char="•"/>
              <a:tabLst>
                <a:tab pos="457200" algn="l"/>
              </a:tabLst>
            </a:pPr>
            <a:r>
              <a:rPr lang="ru-RU" sz="2400" b="1" dirty="0" err="1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Урамаки</a:t>
            </a:r>
            <a:r>
              <a:rPr lang="ru-RU" b="1" dirty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 (роллы наизнанку)</a:t>
            </a:r>
            <a:r>
              <a:rPr lang="ru-RU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000" dirty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заворачиваются таким образом что рис оказывается снаружи, а начинка в центре, завёрнутая в лист </a:t>
            </a:r>
            <a:r>
              <a:rPr lang="ru-RU" sz="2000" i="1" dirty="0" err="1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нори</a:t>
            </a:r>
            <a:r>
              <a:rPr lang="ru-RU" sz="2000" i="1" dirty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. Такие роллы делаются из маленького листа </a:t>
            </a:r>
            <a:r>
              <a:rPr lang="ru-RU" sz="2000" i="1" dirty="0" err="1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нори</a:t>
            </a:r>
            <a:r>
              <a:rPr lang="ru-RU" sz="2000" i="1" dirty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 или из половины большого.</a:t>
            </a:r>
            <a:endParaRPr lang="ru-RU" sz="2000" i="1" dirty="0">
              <a:solidFill>
                <a:srgbClr val="7030A0"/>
              </a:solidFill>
            </a:endParaRPr>
          </a:p>
          <a:p>
            <a:pPr eaLnBrk="0" hangingPunct="0">
              <a:tabLst>
                <a:tab pos="457200" algn="l"/>
              </a:tabLst>
            </a:pPr>
            <a:endParaRPr lang="ru-RU" sz="2000" dirty="0"/>
          </a:p>
        </p:txBody>
      </p:sp>
      <p:pic>
        <p:nvPicPr>
          <p:cNvPr id="5121" name="Рисунок 13" descr="Урамаки, роллы наизнанк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283" y="2759959"/>
            <a:ext cx="4744757" cy="383739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9462" name="Rectangle 3"/>
          <p:cNvSpPr>
            <a:spLocks noChangeArrowheads="1"/>
          </p:cNvSpPr>
          <p:nvPr/>
        </p:nvSpPr>
        <p:spPr bwMode="auto">
          <a:xfrm>
            <a:off x="0" y="23907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4643438" y="3419475"/>
            <a:ext cx="4284662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FontTx/>
              <a:buChar char="•"/>
              <a:tabLst>
                <a:tab pos="457200" algn="l"/>
              </a:tabLst>
            </a:pPr>
            <a:r>
              <a:rPr lang="ru-RU" sz="2400" b="1" dirty="0" err="1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Тэмаки</a:t>
            </a:r>
            <a:r>
              <a:rPr lang="ru-RU" sz="2400" b="1" dirty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(конусы, кулёчки)</a:t>
            </a:r>
            <a:r>
              <a:rPr lang="ru-RU" sz="2000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000" dirty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из листов </a:t>
            </a:r>
            <a:r>
              <a:rPr lang="ru-RU" sz="2400" i="1" dirty="0" err="1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нори</a:t>
            </a:r>
            <a:r>
              <a:rPr lang="ru-RU" sz="2400" i="1" dirty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 делается конус, который заполняется рисом и начинкой. Длина такого ролла около 10 сантиметров</a:t>
            </a:r>
            <a:r>
              <a:rPr lang="ru-RU" sz="2000" dirty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7030A0"/>
              </a:solidFill>
            </a:endParaRPr>
          </a:p>
          <a:p>
            <a:pPr algn="ctr" eaLnBrk="0" hangingPunct="0">
              <a:tabLst>
                <a:tab pos="457200" algn="l"/>
              </a:tabLst>
            </a:pPr>
            <a:endParaRPr lang="ru-RU" dirty="0"/>
          </a:p>
        </p:txBody>
      </p:sp>
      <p:pic>
        <p:nvPicPr>
          <p:cNvPr id="5124" name="Рисунок 14" descr="Тэмаки, конусы, кулёч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488" y="-171400"/>
            <a:ext cx="4608512" cy="354563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9465" name="Rectangle 6"/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Банк Обоев.Ru - обои для рабочего стола Японская лучница аристократка, скачать обои на рабочий стол Японская лучница аристократ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95288" y="3656013"/>
            <a:ext cx="39608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Нигиридзуси</a:t>
            </a:r>
            <a:r>
              <a:rPr lang="ru-RU" sz="2400" b="1" dirty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(</a:t>
            </a:r>
            <a:r>
              <a:rPr lang="ru-RU" b="1" dirty="0" err="1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нигири</a:t>
            </a:r>
            <a:r>
              <a:rPr lang="ru-RU" b="1" dirty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 суши)</a:t>
            </a:r>
            <a:r>
              <a:rPr lang="ru-RU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000" i="1" dirty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представляют собой небольшой комочек риса с кусочком рыбы сверху, иногда всё это перевязывается тонкой полоской </a:t>
            </a:r>
            <a:r>
              <a:rPr lang="ru-RU" sz="2000" i="1" dirty="0" err="1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нори</a:t>
            </a:r>
            <a:r>
              <a:rPr lang="ru-RU" dirty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.</a:t>
            </a:r>
            <a:endParaRPr lang="ru-RU" dirty="0">
              <a:solidFill>
                <a:srgbClr val="7030A0"/>
              </a:solidFill>
            </a:endParaRPr>
          </a:p>
          <a:p>
            <a:pPr eaLnBrk="0" hangingPunct="0"/>
            <a:endParaRPr lang="ru-RU" dirty="0"/>
          </a:p>
        </p:txBody>
      </p:sp>
      <p:pic>
        <p:nvPicPr>
          <p:cNvPr id="4097" name="Рисунок 15" descr="Нигиридзуси, нигири суш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39"/>
            <a:ext cx="4032448" cy="2936285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  <a:softEdge rad="127000"/>
          </a:effec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220072" y="332656"/>
            <a:ext cx="352901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 err="1">
                <a:solidFill>
                  <a:srgbClr val="403152"/>
                </a:solidFill>
                <a:latin typeface="Verdana" pitchFamily="34" charset="0"/>
                <a:cs typeface="Times New Roman" pitchFamily="18" charset="0"/>
              </a:rPr>
              <a:t>Гункан-маки</a:t>
            </a:r>
            <a:r>
              <a:rPr lang="ru-RU" sz="2800" b="1" dirty="0">
                <a:solidFill>
                  <a:srgbClr val="40315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403152"/>
                </a:solidFill>
                <a:latin typeface="Verdana" pitchFamily="34" charset="0"/>
                <a:cs typeface="Times New Roman" pitchFamily="18" charset="0"/>
              </a:rPr>
              <a:t>(</a:t>
            </a:r>
            <a:r>
              <a:rPr lang="ru-RU" b="1" dirty="0" err="1">
                <a:solidFill>
                  <a:srgbClr val="403152"/>
                </a:solidFill>
                <a:latin typeface="Verdana" pitchFamily="34" charset="0"/>
                <a:cs typeface="Times New Roman" pitchFamily="18" charset="0"/>
              </a:rPr>
              <a:t>гунканмаки</a:t>
            </a:r>
            <a:r>
              <a:rPr lang="ru-RU" b="1" dirty="0">
                <a:solidFill>
                  <a:srgbClr val="403152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403152"/>
                </a:solidFill>
                <a:latin typeface="Verdana" pitchFamily="34" charset="0"/>
                <a:cs typeface="Times New Roman" pitchFamily="18" charset="0"/>
              </a:rPr>
              <a:t>гунканы</a:t>
            </a:r>
            <a:r>
              <a:rPr lang="ru-RU" b="1" dirty="0">
                <a:solidFill>
                  <a:srgbClr val="403152"/>
                </a:solidFill>
                <a:latin typeface="Verdana" pitchFamily="34" charset="0"/>
                <a:cs typeface="Times New Roman" pitchFamily="18" charset="0"/>
              </a:rPr>
              <a:t>, кораблики)</a:t>
            </a:r>
            <a:r>
              <a:rPr lang="ru-RU" b="1" dirty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403152"/>
                </a:solidFill>
                <a:latin typeface="Verdana" pitchFamily="34" charset="0"/>
                <a:cs typeface="Times New Roman" pitchFamily="18" charset="0"/>
              </a:rPr>
              <a:t>- </a:t>
            </a:r>
            <a:r>
              <a:rPr lang="ru-RU" sz="2000" i="1" dirty="0">
                <a:solidFill>
                  <a:srgbClr val="403152"/>
                </a:solidFill>
                <a:latin typeface="Verdana" pitchFamily="34" charset="0"/>
                <a:cs typeface="Times New Roman" pitchFamily="18" charset="0"/>
              </a:rPr>
              <a:t>овальной формы, обрамлённый полоской </a:t>
            </a:r>
            <a:r>
              <a:rPr lang="ru-RU" sz="2000" i="1" dirty="0" err="1">
                <a:solidFill>
                  <a:srgbClr val="403152"/>
                </a:solidFill>
                <a:latin typeface="Verdana" pitchFamily="34" charset="0"/>
                <a:cs typeface="Times New Roman" pitchFamily="18" charset="0"/>
              </a:rPr>
              <a:t>нори</a:t>
            </a:r>
            <a:r>
              <a:rPr lang="ru-RU" sz="2000" i="1" dirty="0">
                <a:solidFill>
                  <a:srgbClr val="403152"/>
                </a:solidFill>
                <a:latin typeface="Verdana" pitchFamily="34" charset="0"/>
                <a:cs typeface="Times New Roman" pitchFamily="18" charset="0"/>
              </a:rPr>
              <a:t> по периметру, сверху выкладывается начинка. </a:t>
            </a:r>
            <a:r>
              <a:rPr lang="ru-RU" sz="2000" i="1" dirty="0" err="1">
                <a:solidFill>
                  <a:srgbClr val="403152"/>
                </a:solidFill>
                <a:latin typeface="Verdana" pitchFamily="34" charset="0"/>
                <a:cs typeface="Times New Roman" pitchFamily="18" charset="0"/>
              </a:rPr>
              <a:t>Гункан-маки</a:t>
            </a:r>
            <a:r>
              <a:rPr lang="ru-RU" sz="2000" i="1" dirty="0">
                <a:solidFill>
                  <a:srgbClr val="403152"/>
                </a:solidFill>
                <a:latin typeface="Verdana" pitchFamily="34" charset="0"/>
                <a:cs typeface="Times New Roman" pitchFamily="18" charset="0"/>
              </a:rPr>
              <a:t> в переводе означает рулет-корабль</a:t>
            </a:r>
            <a:r>
              <a:rPr lang="ru-RU" dirty="0">
                <a:solidFill>
                  <a:srgbClr val="403152"/>
                </a:solidFill>
                <a:latin typeface="Verdana" pitchFamily="34" charset="0"/>
                <a:cs typeface="Times New Roman" pitchFamily="18" charset="0"/>
              </a:rPr>
              <a:t>.</a:t>
            </a:r>
            <a:endParaRPr lang="ru-RU" dirty="0">
              <a:solidFill>
                <a:srgbClr val="403152"/>
              </a:solidFill>
            </a:endParaRPr>
          </a:p>
          <a:p>
            <a:pPr algn="ctr" eaLnBrk="0" hangingPunct="0"/>
            <a:endParaRPr lang="ru-RU" dirty="0"/>
          </a:p>
        </p:txBody>
      </p:sp>
      <p:pic>
        <p:nvPicPr>
          <p:cNvPr id="4100" name="Рисунок 16" descr="Гункан-маки, гунканмаки, гунканы, корабли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56992"/>
            <a:ext cx="4118967" cy="3085123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  <a:softEdge rad="127000"/>
          </a:effectLst>
          <a:scene3d>
            <a:camera prst="isometricOffAxis2Left"/>
            <a:lightRig rig="threePt" dir="t"/>
          </a:scene3d>
        </p:spPr>
      </p:pic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Банк Обоев.Ru - обои для рабочего стола Японская лучница аристократка, скачать обои на рабочий стол Японская лучница аристократ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-841392"/>
            <a:ext cx="89408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457200" algn="l"/>
              </a:tabLst>
            </a:pPr>
            <a:endParaRPr lang="ru-RU" sz="2400" b="1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algn="ctr">
              <a:tabLst>
                <a:tab pos="457200" algn="l"/>
              </a:tabLst>
            </a:pPr>
            <a:endParaRPr lang="ru-RU" sz="2400" b="1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algn="ctr">
              <a:tabLst>
                <a:tab pos="457200" algn="l"/>
              </a:tabLst>
            </a:pPr>
            <a:r>
              <a:rPr lang="ru-RU" sz="3600" dirty="0" err="1">
                <a:solidFill>
                  <a:srgbClr val="403152"/>
                </a:solidFill>
                <a:latin typeface="Verdana" pitchFamily="34" charset="0"/>
                <a:cs typeface="Times New Roman" pitchFamily="18" charset="0"/>
              </a:rPr>
              <a:t>Тирасидзуси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400" dirty="0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3200" i="1" dirty="0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тарелка с рисом и различными морепродуктами. Различают два типа таких тарелок:</a:t>
            </a:r>
            <a:endParaRPr lang="ru-RU" sz="3200" i="1" dirty="0"/>
          </a:p>
          <a:p>
            <a:pPr algn="ctr" eaLnBrk="0" hangingPunct="0">
              <a:tabLst>
                <a:tab pos="457200" algn="l"/>
              </a:tabLst>
            </a:pPr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 rot="10800000" flipV="1">
            <a:off x="4716016" y="1614862"/>
            <a:ext cx="3600400" cy="9848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Гомокудзуси</a:t>
            </a:r>
            <a:r>
              <a:rPr lang="ru-RU" sz="1400" b="1" dirty="0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 (суши в стиле </a:t>
            </a:r>
            <a:r>
              <a:rPr lang="ru-RU" sz="1400" b="1" dirty="0" err="1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Кансай</a:t>
            </a:r>
            <a:r>
              <a:rPr lang="ru-RU" sz="1400" b="1" dirty="0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) </a:t>
            </a:r>
            <a:r>
              <a:rPr lang="ru-RU" sz="1400" dirty="0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– </a:t>
            </a:r>
            <a:r>
              <a:rPr lang="ru-RU" sz="2000" dirty="0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ингредиенты смешиваются с рисом.</a:t>
            </a:r>
            <a:r>
              <a:rPr lang="ru-RU" sz="2000" dirty="0"/>
              <a:t> </a:t>
            </a:r>
          </a:p>
        </p:txBody>
      </p:sp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468313" y="1484313"/>
            <a:ext cx="367188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 err="1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Эдомаэ</a:t>
            </a:r>
            <a:r>
              <a:rPr lang="ru-RU" sz="2000" b="1" i="1" dirty="0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тирасидзуси</a:t>
            </a:r>
            <a:r>
              <a:rPr lang="ru-RU" sz="2000" b="1" i="1" dirty="0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(суши в стиле </a:t>
            </a:r>
            <a:r>
              <a:rPr lang="ru-RU" sz="1400" b="1" dirty="0" err="1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Эдо</a:t>
            </a:r>
            <a:r>
              <a:rPr lang="ru-RU" sz="1400" b="1" dirty="0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)</a:t>
            </a:r>
            <a:r>
              <a:rPr lang="ru-RU" sz="1400" b="1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14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1400" dirty="0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ингредиенты красиво укладываются поверх риса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2055" name="Picture 7" descr="Японская кух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1" y="2564904"/>
            <a:ext cx="6271439" cy="4544407"/>
          </a:xfrm>
          <a:prstGeom prst="rect">
            <a:avLst/>
          </a:prstGeom>
          <a:noFill/>
          <a:effectLst>
            <a:softEdge rad="317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051" grpId="0" animBg="1"/>
      <p:bldP spid="2253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247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Мастер-класс : «Приготовление суши»</vt:lpstr>
      <vt:lpstr>Слайд 2</vt:lpstr>
      <vt:lpstr>Слайд 3</vt:lpstr>
      <vt:lpstr>История суши </vt:lpstr>
      <vt:lpstr>Какие же разновидности роллов     наиболее известны и востребованы в настоящий момент?</vt:lpstr>
      <vt:lpstr>Слайд 6</vt:lpstr>
      <vt:lpstr>Слайд 7</vt:lpstr>
      <vt:lpstr>Слайд 8</vt:lpstr>
      <vt:lpstr>Слайд 9</vt:lpstr>
      <vt:lpstr>Слайд 10</vt:lpstr>
      <vt:lpstr>Ингредиенты  для суши</vt:lpstr>
      <vt:lpstr>Слайд 12</vt:lpstr>
      <vt:lpstr>Приправы</vt:lpstr>
      <vt:lpstr>Слайд 14</vt:lpstr>
      <vt:lpstr>      Приятного  аппетита! </vt:lpstr>
      <vt:lpstr>Рефлексия: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на тему: «Приготовление суши»</dc:title>
  <dc:creator>Дмитрий</dc:creator>
  <cp:lastModifiedBy>Зам по безопасности</cp:lastModifiedBy>
  <cp:revision>29</cp:revision>
  <dcterms:created xsi:type="dcterms:W3CDTF">2015-02-22T17:05:53Z</dcterms:created>
  <dcterms:modified xsi:type="dcterms:W3CDTF">2022-04-04T11:25:21Z</dcterms:modified>
</cp:coreProperties>
</file>